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23" r:id="rId1"/>
  </p:sldMasterIdLst>
  <p:notesMasterIdLst>
    <p:notesMasterId r:id="rId18"/>
  </p:notesMasterIdLst>
  <p:handoutMasterIdLst>
    <p:handoutMasterId r:id="rId19"/>
  </p:handoutMasterIdLst>
  <p:sldIdLst>
    <p:sldId id="263" r:id="rId2"/>
    <p:sldId id="262" r:id="rId3"/>
    <p:sldId id="265" r:id="rId4"/>
    <p:sldId id="257" r:id="rId5"/>
    <p:sldId id="259" r:id="rId6"/>
    <p:sldId id="278" r:id="rId7"/>
    <p:sldId id="280" r:id="rId8"/>
    <p:sldId id="260" r:id="rId9"/>
    <p:sldId id="267" r:id="rId10"/>
    <p:sldId id="268" r:id="rId11"/>
    <p:sldId id="273" r:id="rId12"/>
    <p:sldId id="279" r:id="rId13"/>
    <p:sldId id="272" r:id="rId14"/>
    <p:sldId id="275" r:id="rId15"/>
    <p:sldId id="276" r:id="rId16"/>
    <p:sldId id="269" r:id="rId1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7EF"/>
    <a:srgbClr val="F7F4E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721" autoAdjust="0"/>
  </p:normalViewPr>
  <p:slideViewPr>
    <p:cSldViewPr>
      <p:cViewPr varScale="1">
        <p:scale>
          <a:sx n="107" d="100"/>
          <a:sy n="107" d="100"/>
        </p:scale>
        <p:origin x="93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4024C9-5B64-B44C-BBE2-5FC1EA1477E6}" type="datetimeFigureOut">
              <a:rPr lang="en-US" smtClean="0"/>
              <a:t>6/9/2014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F27CCCC-6892-B245-B175-1BBDE099D9F6}" type="slidenum">
              <a:rPr lang="en-US" smtClean="0"/>
              <a:t>‹#›</a:t>
            </a:fld>
            <a:endParaRPr lang="en-US"/>
          </a:p>
        </p:txBody>
      </p:sp>
    </p:spTree>
    <p:extLst>
      <p:ext uri="{BB962C8B-B14F-4D97-AF65-F5344CB8AC3E}">
        <p14:creationId xmlns:p14="http://schemas.microsoft.com/office/powerpoint/2010/main" val="40539511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pitchFamily="-16" charset="-128"/>
                <a:cs typeface="ＭＳ Ｐゴシック" pitchFamily="-16" charset="-128"/>
              </a:defRPr>
            </a:lvl1pPr>
          </a:lstStyle>
          <a:p>
            <a:pPr>
              <a:defRPr/>
            </a:pPr>
            <a:endParaRPr lang="en-US"/>
          </a:p>
        </p:txBody>
      </p:sp>
      <p:sp>
        <p:nvSpPr>
          <p:cNvPr id="327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pitchFamily="-16" charset="-128"/>
                <a:cs typeface="ＭＳ Ｐゴシック" pitchFamily="-16" charset="-128"/>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27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27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pitchFamily="-16" charset="-128"/>
                <a:cs typeface="ＭＳ Ｐゴシック" pitchFamily="-16" charset="-128"/>
              </a:defRPr>
            </a:lvl1pPr>
          </a:lstStyle>
          <a:p>
            <a:pPr>
              <a:defRPr/>
            </a:pPr>
            <a:endParaRPr lang="en-US"/>
          </a:p>
        </p:txBody>
      </p:sp>
      <p:sp>
        <p:nvSpPr>
          <p:cNvPr id="327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lvl1pPr>
          </a:lstStyle>
          <a:p>
            <a:pPr>
              <a:defRPr/>
            </a:pPr>
            <a:fld id="{AB1401E6-41AC-4944-815C-17C16ABF9351}" type="slidenum">
              <a:rPr lang="en-US"/>
              <a:pPr>
                <a:defRPr/>
              </a:pPr>
              <a:t>‹#›</a:t>
            </a:fld>
            <a:endParaRPr lang="en-US"/>
          </a:p>
        </p:txBody>
      </p:sp>
    </p:spTree>
    <p:extLst>
      <p:ext uri="{BB962C8B-B14F-4D97-AF65-F5344CB8AC3E}">
        <p14:creationId xmlns:p14="http://schemas.microsoft.com/office/powerpoint/2010/main" val="15280331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6" charset="-128"/>
        <a:cs typeface="ＭＳ Ｐゴシック" pitchFamily="-16"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6" charset="-128"/>
        <a:cs typeface="ＭＳ Ｐゴシック" pitchFamily="-16" charset="-128"/>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6" charset="-128"/>
        <a:cs typeface="ＭＳ Ｐゴシック" pitchFamily="-16" charset="-128"/>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6" charset="-128"/>
        <a:cs typeface="ＭＳ Ｐゴシック" pitchFamily="-16" charset="-128"/>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6" charset="-128"/>
        <a:cs typeface="ＭＳ Ｐゴシック" pitchFamily="-16"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ED1EF4F-822D-0B4E-A4BB-FCF288BA4D41}" type="slidenum">
              <a:rPr lang="en-US" sz="1200"/>
              <a:pPr/>
              <a:t>1</a:t>
            </a:fld>
            <a:endParaRPr lang="en-US" sz="120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530317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B114454-A172-8C42-8914-023E0A1AD5AE}" type="slidenum">
              <a:rPr lang="en-US" sz="1200"/>
              <a:pPr/>
              <a:t>11</a:t>
            </a:fld>
            <a:endParaRPr lang="en-US" sz="120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ea typeface="ＭＳ Ｐゴシック" charset="0"/>
                <a:cs typeface="ＭＳ Ｐゴシック" charset="0"/>
              </a:rPr>
              <a:t>EXTRA TOPICALITY! (This is a good exercise just to get them thinking about what are the limits of the mechanism on prop and the </a:t>
            </a:r>
            <a:r>
              <a:rPr lang="en-US" dirty="0" err="1">
                <a:ea typeface="ＭＳ Ｐゴシック" charset="0"/>
                <a:cs typeface="ＭＳ Ｐゴシック" charset="0"/>
              </a:rPr>
              <a:t>opp</a:t>
            </a:r>
            <a:r>
              <a:rPr lang="en-US" dirty="0">
                <a:ea typeface="ＭＳ Ｐゴシック" charset="0"/>
                <a:cs typeface="ＭＳ Ｐゴシック" charset="0"/>
              </a:rPr>
              <a:t>?)</a:t>
            </a:r>
          </a:p>
          <a:p>
            <a:pPr eaLnBrk="1" hangingPunct="1"/>
            <a:r>
              <a:rPr lang="en-US" dirty="0">
                <a:ea typeface="ＭＳ Ｐゴシック" charset="0"/>
                <a:cs typeface="ＭＳ Ｐゴシック" charset="0"/>
              </a:rPr>
              <a:t>Is there anything wrong with this mechanism?</a:t>
            </a:r>
          </a:p>
          <a:p>
            <a:pPr eaLnBrk="1" hangingPunct="1"/>
            <a:r>
              <a:rPr lang="en-US" dirty="0">
                <a:ea typeface="ＭＳ Ｐゴシック" charset="0"/>
                <a:cs typeface="ＭＳ Ｐゴシック" charset="0"/>
              </a:rPr>
              <a:t>We had good evidence saying that they almost always chose rehab and that rehab was incredibly effective!</a:t>
            </a:r>
          </a:p>
          <a:p>
            <a:pPr eaLnBrk="1" hangingPunct="1"/>
            <a:r>
              <a:rPr lang="en-US" dirty="0">
                <a:ea typeface="ＭＳ Ｐゴシック" charset="0"/>
                <a:cs typeface="ＭＳ Ｐゴシック" charset="0"/>
              </a:rPr>
              <a:t>Why should the proposition get to advocate what happens with procedures in courts of law when the motion only asks for a defense of the doctors actions? </a:t>
            </a:r>
          </a:p>
          <a:p>
            <a:pPr eaLnBrk="1" hangingPunct="1"/>
            <a:r>
              <a:rPr lang="en-US" dirty="0">
                <a:ea typeface="ＭＳ Ｐゴシック" charset="0"/>
                <a:cs typeface="ＭＳ Ｐゴシック" charset="0"/>
              </a:rPr>
              <a:t>If you would allow that, then why </a:t>
            </a:r>
            <a:r>
              <a:rPr lang="en-US" dirty="0" err="1">
                <a:ea typeface="ＭＳ Ｐゴシック" charset="0"/>
                <a:cs typeface="ＭＳ Ｐゴシック" charset="0"/>
              </a:rPr>
              <a:t>couldn</a:t>
            </a:r>
            <a:r>
              <a:rPr lang="ja-JP" altLang="en-US" dirty="0">
                <a:ea typeface="ＭＳ Ｐゴシック" charset="0"/>
                <a:cs typeface="ＭＳ Ｐゴシック" charset="0"/>
              </a:rPr>
              <a:t>’</a:t>
            </a:r>
            <a:r>
              <a:rPr lang="en-US" altLang="ja-JP" dirty="0">
                <a:ea typeface="ＭＳ Ｐゴシック" charset="0"/>
                <a:cs typeface="ＭＳ Ｐゴシック" charset="0"/>
              </a:rPr>
              <a:t>t the proposition just fiat that all the abusers just stop abusing their wives?</a:t>
            </a:r>
            <a:endParaRPr lang="en-US" dirty="0">
              <a:ea typeface="ＭＳ Ｐゴシック" charset="0"/>
              <a:cs typeface="ＭＳ Ｐゴシック" charset="0"/>
            </a:endParaRPr>
          </a:p>
        </p:txBody>
      </p:sp>
    </p:spTree>
    <p:extLst>
      <p:ext uri="{BB962C8B-B14F-4D97-AF65-F5344CB8AC3E}">
        <p14:creationId xmlns:p14="http://schemas.microsoft.com/office/powerpoint/2010/main" val="3222586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381DF92-BE45-3D48-844D-4D3D21A6496C}" type="slidenum">
              <a:rPr lang="en-US" sz="1200"/>
              <a:pPr/>
              <a:t>12</a:t>
            </a:fld>
            <a:endParaRPr lang="en-US" sz="120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312870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38912D4-EB14-744C-A7A1-888BD87007FA}" type="slidenum">
              <a:rPr lang="en-US" sz="1200"/>
              <a:pPr/>
              <a:t>13</a:t>
            </a:fld>
            <a:endParaRPr lang="en-US" sz="120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What is the difference between Should and Would?</a:t>
            </a:r>
          </a:p>
          <a:p>
            <a:pPr eaLnBrk="1" hangingPunct="1"/>
            <a:r>
              <a:rPr lang="en-US">
                <a:ea typeface="ＭＳ Ｐゴシック" charset="0"/>
                <a:cs typeface="ＭＳ Ｐゴシック" charset="0"/>
              </a:rPr>
              <a:t>Should vs ought will lead to a definitional debate</a:t>
            </a:r>
          </a:p>
        </p:txBody>
      </p:sp>
    </p:spTree>
    <p:extLst>
      <p:ext uri="{BB962C8B-B14F-4D97-AF65-F5344CB8AC3E}">
        <p14:creationId xmlns:p14="http://schemas.microsoft.com/office/powerpoint/2010/main" val="3730142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BB8ACE3-57E1-F24B-B58A-2A6AFE68245C}" type="slidenum">
              <a:rPr lang="en-US" sz="1200"/>
              <a:pPr/>
              <a:t>14</a:t>
            </a:fld>
            <a:endParaRPr lang="en-US" sz="120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If the opposition only has the burden of clashing with the propositions case then why should they get to bring in things that are outside the topic such as a non topical counter-mechanism. </a:t>
            </a:r>
          </a:p>
          <a:p>
            <a:pPr eaLnBrk="1" hangingPunct="1"/>
            <a:r>
              <a:rPr lang="en-US">
                <a:ea typeface="ＭＳ Ｐゴシック" charset="0"/>
                <a:cs typeface="ＭＳ Ｐゴシック" charset="0"/>
              </a:rPr>
              <a:t>How could the proposition be prepared for all the things that the opposition could do outside the topic. They could dismantle all nuclear weapons instead of worrying about whether or not to report abusive husbands to the police. This would certainly win them the debate round if the only limit was that they had to be non-topical. Therefore mutual exclusivity is one of the tests that the counter mechanism must meet to beat the Prop mechanism.</a:t>
            </a:r>
          </a:p>
        </p:txBody>
      </p:sp>
    </p:spTree>
    <p:extLst>
      <p:ext uri="{BB962C8B-B14F-4D97-AF65-F5344CB8AC3E}">
        <p14:creationId xmlns:p14="http://schemas.microsoft.com/office/powerpoint/2010/main" val="1479925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5067F91-366E-1449-9495-966A3120D236}" type="slidenum">
              <a:rPr lang="en-US" sz="1200"/>
              <a:pPr/>
              <a:t>15</a:t>
            </a:fld>
            <a:endParaRPr lang="en-US" sz="120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See the next slide for an example</a:t>
            </a:r>
          </a:p>
        </p:txBody>
      </p:sp>
    </p:spTree>
    <p:extLst>
      <p:ext uri="{BB962C8B-B14F-4D97-AF65-F5344CB8AC3E}">
        <p14:creationId xmlns:p14="http://schemas.microsoft.com/office/powerpoint/2010/main" val="3456779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B6ECBB2-0B30-B448-875A-23080C2A2BB1}" type="slidenum">
              <a:rPr lang="en-US" sz="1200"/>
              <a:pPr/>
              <a:t>16</a:t>
            </a:fld>
            <a:endParaRPr lang="en-US" sz="120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Does this counter mechanism pass the test?</a:t>
            </a:r>
          </a:p>
          <a:p>
            <a:pPr eaLnBrk="1" hangingPunct="1"/>
            <a:r>
              <a:rPr lang="en-US">
                <a:ea typeface="ＭＳ Ｐゴシック" charset="0"/>
                <a:cs typeface="ＭＳ Ｐゴシック" charset="0"/>
              </a:rPr>
              <a:t>Is it mutually exclusive/ permutable?</a:t>
            </a:r>
          </a:p>
          <a:p>
            <a:pPr eaLnBrk="1" hangingPunct="1"/>
            <a:r>
              <a:rPr lang="en-US">
                <a:ea typeface="ＭＳ Ｐゴシック" charset="0"/>
                <a:cs typeface="ＭＳ Ｐゴシック" charset="0"/>
              </a:rPr>
              <a:t>Is it net beneficial?</a:t>
            </a:r>
          </a:p>
        </p:txBody>
      </p:sp>
    </p:spTree>
    <p:extLst>
      <p:ext uri="{BB962C8B-B14F-4D97-AF65-F5344CB8AC3E}">
        <p14:creationId xmlns:p14="http://schemas.microsoft.com/office/powerpoint/2010/main" val="1086510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B14149F-8F31-C64B-B94D-11AE78D1D905}" type="slidenum">
              <a:rPr lang="en-US" sz="1200"/>
              <a:pPr/>
              <a:t>2</a:t>
            </a:fld>
            <a:endParaRPr lang="en-US" sz="120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467519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4A764D9-A842-2442-A7D8-057CB3B64C22}" type="slidenum">
              <a:rPr lang="en-US" sz="1200"/>
              <a:pPr/>
              <a:t>3</a:t>
            </a:fld>
            <a:endParaRPr lang="en-US" sz="120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smtClean="0">
                <a:ea typeface="ＭＳ Ｐゴシック" charset="0"/>
                <a:cs typeface="ＭＳ Ｐゴシック" charset="0"/>
              </a:rPr>
              <a:t>Theory Discussion:</a:t>
            </a:r>
            <a:r>
              <a:rPr lang="en-US" baseline="0" dirty="0" smtClean="0">
                <a:ea typeface="ＭＳ Ｐゴシック" charset="0"/>
                <a:cs typeface="ＭＳ Ｐゴシック" charset="0"/>
              </a:rPr>
              <a:t> How is a counter-mechanism or a counter-plan an attack of the propositions case?</a:t>
            </a:r>
            <a:endParaRPr lang="en-US" dirty="0">
              <a:ea typeface="ＭＳ Ｐゴシック" charset="0"/>
              <a:cs typeface="ＭＳ Ｐゴシック" charset="0"/>
            </a:endParaRPr>
          </a:p>
        </p:txBody>
      </p:sp>
    </p:spTree>
    <p:extLst>
      <p:ext uri="{BB962C8B-B14F-4D97-AF65-F5344CB8AC3E}">
        <p14:creationId xmlns:p14="http://schemas.microsoft.com/office/powerpoint/2010/main" val="4027518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519EB07-147B-9948-8EB0-59CEB40F289D}" type="slidenum">
              <a:rPr lang="en-US" sz="1200"/>
              <a:pPr/>
              <a:t>4</a:t>
            </a:fld>
            <a:endParaRPr lang="en-US" sz="120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smtClean="0">
                <a:ea typeface="ＭＳ Ｐゴシック" charset="0"/>
                <a:cs typeface="ＭＳ Ｐゴシック" charset="0"/>
              </a:rPr>
              <a:t>Theory</a:t>
            </a:r>
            <a:r>
              <a:rPr lang="en-US" baseline="0" dirty="0" smtClean="0">
                <a:ea typeface="ＭＳ Ｐゴシック" charset="0"/>
                <a:cs typeface="ＭＳ Ｐゴシック" charset="0"/>
              </a:rPr>
              <a:t> Discussion:</a:t>
            </a:r>
          </a:p>
          <a:p>
            <a:pPr eaLnBrk="1" hangingPunct="1"/>
            <a:r>
              <a:rPr lang="en-US" baseline="0" dirty="0" smtClean="0">
                <a:ea typeface="ＭＳ Ｐゴシック" charset="0"/>
                <a:cs typeface="ＭＳ Ｐゴシック" charset="0"/>
              </a:rPr>
              <a:t>Why must a counter-mechanism be mutually exclusive?</a:t>
            </a:r>
          </a:p>
          <a:p>
            <a:pPr eaLnBrk="1" hangingPunct="1"/>
            <a:r>
              <a:rPr lang="en-US" baseline="0" dirty="0" smtClean="0">
                <a:ea typeface="ＭＳ Ｐゴシック" charset="0"/>
                <a:cs typeface="ＭＳ Ｐゴシック" charset="0"/>
              </a:rPr>
              <a:t>How can the proposition win even if their counter mechanism is not mutually exclusive?</a:t>
            </a:r>
            <a:endParaRPr lang="en-US" dirty="0">
              <a:ea typeface="ＭＳ Ｐゴシック" charset="0"/>
              <a:cs typeface="ＭＳ Ｐゴシック" charset="0"/>
            </a:endParaRPr>
          </a:p>
        </p:txBody>
      </p:sp>
    </p:spTree>
    <p:extLst>
      <p:ext uri="{BB962C8B-B14F-4D97-AF65-F5344CB8AC3E}">
        <p14:creationId xmlns:p14="http://schemas.microsoft.com/office/powerpoint/2010/main" val="2347438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C9E3826-0DE0-7E41-A41B-2F4F720DB18D}" type="slidenum">
              <a:rPr lang="en-US" sz="1200"/>
              <a:pPr/>
              <a:t>5</a:t>
            </a:fld>
            <a:endParaRPr lang="en-US" sz="120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ea typeface="ＭＳ Ｐゴシック" charset="0"/>
                <a:cs typeface="ＭＳ Ｐゴシック" charset="0"/>
              </a:rPr>
              <a:t>REMEMBER: Everything is DEBATEABLE!</a:t>
            </a:r>
          </a:p>
          <a:p>
            <a:pPr eaLnBrk="1" hangingPunct="1"/>
            <a:r>
              <a:rPr lang="en-US" dirty="0" smtClean="0">
                <a:ea typeface="ＭＳ Ｐゴシック" charset="0"/>
                <a:cs typeface="ＭＳ Ｐゴシック" charset="0"/>
              </a:rPr>
              <a:t>Do</a:t>
            </a:r>
            <a:r>
              <a:rPr lang="en-US" baseline="0" dirty="0" smtClean="0">
                <a:ea typeface="ＭＳ Ｐゴシック" charset="0"/>
                <a:cs typeface="ＭＳ Ｐゴシック" charset="0"/>
              </a:rPr>
              <a:t> these motions warrant a mechanism?</a:t>
            </a:r>
          </a:p>
          <a:p>
            <a:pPr eaLnBrk="1" hangingPunct="1"/>
            <a:r>
              <a:rPr lang="en-US" baseline="0" dirty="0" smtClean="0">
                <a:ea typeface="ＭＳ Ｐゴシック" charset="0"/>
                <a:cs typeface="ＭＳ Ｐゴシック" charset="0"/>
              </a:rPr>
              <a:t>Even if you think that they don’t could you put a mechanism to them?</a:t>
            </a:r>
          </a:p>
          <a:p>
            <a:pPr eaLnBrk="1" hangingPunct="1"/>
            <a:r>
              <a:rPr lang="en-US" baseline="0" dirty="0" smtClean="0">
                <a:ea typeface="ＭＳ Ｐゴシック" charset="0"/>
                <a:cs typeface="ＭＳ Ｐゴシック" charset="0"/>
              </a:rPr>
              <a:t>Why would you want to apply a mechanism in </a:t>
            </a:r>
            <a:r>
              <a:rPr lang="en-US" baseline="0" smtClean="0">
                <a:ea typeface="ＭＳ Ｐゴシック" charset="0"/>
                <a:cs typeface="ＭＳ Ｐゴシック" charset="0"/>
              </a:rPr>
              <a:t>these debates? </a:t>
            </a:r>
            <a:endParaRPr lang="en-US" dirty="0">
              <a:ea typeface="ＭＳ Ｐゴシック" charset="0"/>
              <a:cs typeface="ＭＳ Ｐゴシック" charset="0"/>
            </a:endParaRPr>
          </a:p>
        </p:txBody>
      </p:sp>
    </p:spTree>
    <p:extLst>
      <p:ext uri="{BB962C8B-B14F-4D97-AF65-F5344CB8AC3E}">
        <p14:creationId xmlns:p14="http://schemas.microsoft.com/office/powerpoint/2010/main" val="1365097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FEB9949-25C1-714E-BC4F-88AF77671328}" type="slidenum">
              <a:rPr lang="en-US" sz="1200"/>
              <a:pPr/>
              <a:t>7</a:t>
            </a:fld>
            <a:endParaRPr lang="en-US" sz="120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The first elipses is due to the passage being very US centric or focused on just one country</a:t>
            </a:r>
          </a:p>
          <a:p>
            <a:pPr eaLnBrk="1" hangingPunct="1"/>
            <a:r>
              <a:rPr lang="en-US">
                <a:ea typeface="ＭＳ Ｐゴシック" charset="0"/>
                <a:cs typeface="ＭＳ Ｐゴシック" charset="0"/>
              </a:rPr>
              <a:t>The last part is just ridiculous in WSDC debate  </a:t>
            </a:r>
          </a:p>
        </p:txBody>
      </p:sp>
    </p:spTree>
    <p:extLst>
      <p:ext uri="{BB962C8B-B14F-4D97-AF65-F5344CB8AC3E}">
        <p14:creationId xmlns:p14="http://schemas.microsoft.com/office/powerpoint/2010/main" val="286882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7FD22C2-3A87-1940-82AF-41C80FF1B35C}" type="slidenum">
              <a:rPr lang="en-US" sz="1200"/>
              <a:pPr/>
              <a:t>8</a:t>
            </a:fld>
            <a:endParaRPr lang="en-US" sz="120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So what are the parts of a mechanism? </a:t>
            </a:r>
          </a:p>
          <a:p>
            <a:pPr eaLnBrk="1" hangingPunct="1"/>
            <a:r>
              <a:rPr lang="en-US">
                <a:ea typeface="ＭＳ Ｐゴシック" charset="0"/>
                <a:cs typeface="ＭＳ Ｐゴシック" charset="0"/>
              </a:rPr>
              <a:t>How do you know when you have a good solid mechanism?</a:t>
            </a:r>
          </a:p>
          <a:p>
            <a:pPr eaLnBrk="1" hangingPunct="1"/>
            <a:r>
              <a:rPr lang="en-US">
                <a:ea typeface="ＭＳ Ｐゴシック" charset="0"/>
                <a:cs typeface="ＭＳ Ｐゴシック" charset="0"/>
              </a:rPr>
              <a:t>This part is not Rocket Science…like that</a:t>
            </a:r>
            <a:r>
              <a:rPr lang="ja-JP" altLang="en-US">
                <a:ea typeface="ＭＳ Ｐゴシック" charset="0"/>
                <a:cs typeface="ＭＳ Ｐゴシック" charset="0"/>
              </a:rPr>
              <a:t>’</a:t>
            </a:r>
            <a:r>
              <a:rPr lang="en-US" altLang="ja-JP">
                <a:ea typeface="ＭＳ Ｐゴシック" charset="0"/>
                <a:cs typeface="ＭＳ Ｐゴシック" charset="0"/>
              </a:rPr>
              <a:t>s hard…</a:t>
            </a:r>
            <a:endParaRPr lang="en-US">
              <a:ea typeface="ＭＳ Ｐゴシック" charset="0"/>
              <a:cs typeface="ＭＳ Ｐゴシック" charset="0"/>
            </a:endParaRPr>
          </a:p>
        </p:txBody>
      </p:sp>
    </p:spTree>
    <p:extLst>
      <p:ext uri="{BB962C8B-B14F-4D97-AF65-F5344CB8AC3E}">
        <p14:creationId xmlns:p14="http://schemas.microsoft.com/office/powerpoint/2010/main" val="163625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F26A95C-EFED-7041-BAA4-27FF00E52B03}" type="slidenum">
              <a:rPr lang="en-US" sz="1200"/>
              <a:pPr/>
              <a:t>9</a:t>
            </a:fld>
            <a:endParaRPr lang="en-US" sz="120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4063474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8304BB0-7271-C246-AAD4-96288722D848}" type="slidenum">
              <a:rPr lang="en-US" sz="1200"/>
              <a:pPr/>
              <a:t>10</a:t>
            </a:fld>
            <a:endParaRPr lang="en-US" sz="120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This could be BIG on the Africa topic.</a:t>
            </a:r>
          </a:p>
        </p:txBody>
      </p:sp>
    </p:spTree>
    <p:extLst>
      <p:ext uri="{BB962C8B-B14F-4D97-AF65-F5344CB8AC3E}">
        <p14:creationId xmlns:p14="http://schemas.microsoft.com/office/powerpoint/2010/main" val="1106682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pPr>
              <a:defRPr/>
            </a:pPr>
            <a:fld id="{A32613BF-3A7E-F946-97A3-182B82AD5139}" type="slidenum">
              <a:rPr lang="en-US" smtClean="0"/>
              <a:pPr>
                <a:defRPr/>
              </a:pPr>
              <a:t>‹#›</a:t>
            </a:fld>
            <a:endParaRPr lang="en-US"/>
          </a:p>
        </p:txBody>
      </p:sp>
    </p:spTree>
    <p:extLst>
      <p:ext uri="{BB962C8B-B14F-4D97-AF65-F5344CB8AC3E}">
        <p14:creationId xmlns:p14="http://schemas.microsoft.com/office/powerpoint/2010/main" val="1939320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55622A88-43F0-CC4B-BEE5-8D97E304484C}" type="slidenum">
              <a:rPr lang="en-US" smtClean="0"/>
              <a:pPr>
                <a:defRPr/>
              </a:pPr>
              <a:t>‹#›</a:t>
            </a:fld>
            <a:endParaRPr lang="en-US"/>
          </a:p>
        </p:txBody>
      </p:sp>
    </p:spTree>
    <p:extLst>
      <p:ext uri="{BB962C8B-B14F-4D97-AF65-F5344CB8AC3E}">
        <p14:creationId xmlns:p14="http://schemas.microsoft.com/office/powerpoint/2010/main" val="1014071995"/>
      </p:ext>
    </p:extLst>
  </p:cSld>
  <p:clrMapOvr>
    <a:masterClrMapping/>
  </p:clrMapOvr>
  <p:hf sldNum="0"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55622A88-43F0-CC4B-BEE5-8D97E304484C}" type="slidenum">
              <a:rPr lang="en-US" smtClean="0"/>
              <a:pPr>
                <a:defRPr/>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89886617"/>
      </p:ext>
    </p:extLst>
  </p:cSld>
  <p:clrMapOvr>
    <a:masterClrMapping/>
  </p:clrMapOvr>
  <p:hf sldNum="0"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55622A88-43F0-CC4B-BEE5-8D97E304484C}" type="slidenum">
              <a:rPr lang="en-US" smtClean="0"/>
              <a:pPr>
                <a:defRPr/>
              </a:pPr>
              <a:t>‹#›</a:t>
            </a:fld>
            <a:endParaRPr lang="en-US"/>
          </a:p>
        </p:txBody>
      </p:sp>
    </p:spTree>
    <p:extLst>
      <p:ext uri="{BB962C8B-B14F-4D97-AF65-F5344CB8AC3E}">
        <p14:creationId xmlns:p14="http://schemas.microsoft.com/office/powerpoint/2010/main" val="3546337858"/>
      </p:ext>
    </p:extLst>
  </p:cSld>
  <p:clrMapOvr>
    <a:masterClrMapping/>
  </p:clrMapOvr>
  <p:hf sldNum="0"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55622A88-43F0-CC4B-BEE5-8D97E304484C}" type="slidenum">
              <a:rPr lang="en-US" smtClean="0"/>
              <a:pPr>
                <a:defRPr/>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9688299"/>
      </p:ext>
    </p:extLst>
  </p:cSld>
  <p:clrMapOvr>
    <a:masterClrMapping/>
  </p:clrMapOvr>
  <p:hf sldNum="0"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55622A88-43F0-CC4B-BEE5-8D97E304484C}" type="slidenum">
              <a:rPr lang="en-US" smtClean="0"/>
              <a:pPr>
                <a:defRPr/>
              </a:pPr>
              <a:t>‹#›</a:t>
            </a:fld>
            <a:endParaRPr lang="en-US"/>
          </a:p>
        </p:txBody>
      </p:sp>
    </p:spTree>
    <p:extLst>
      <p:ext uri="{BB962C8B-B14F-4D97-AF65-F5344CB8AC3E}">
        <p14:creationId xmlns:p14="http://schemas.microsoft.com/office/powerpoint/2010/main" val="2492840513"/>
      </p:ext>
    </p:extLst>
  </p:cSld>
  <p:clrMapOvr>
    <a:masterClrMapping/>
  </p:clrMapOvr>
  <p:hf sldNum="0" hdr="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A4F43A2F-197D-F24D-9501-03946DB0CA52}" type="slidenum">
              <a:rPr lang="en-US" smtClean="0"/>
              <a:pPr>
                <a:defRPr/>
              </a:pPr>
              <a:t>‹#›</a:t>
            </a:fld>
            <a:endParaRPr lang="en-US"/>
          </a:p>
        </p:txBody>
      </p:sp>
    </p:spTree>
    <p:extLst>
      <p:ext uri="{BB962C8B-B14F-4D97-AF65-F5344CB8AC3E}">
        <p14:creationId xmlns:p14="http://schemas.microsoft.com/office/powerpoint/2010/main" val="1625143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A05D9F8D-9699-E043-875F-F1F9A9338CC1}" type="slidenum">
              <a:rPr lang="en-US" smtClean="0"/>
              <a:pPr>
                <a:defRPr/>
              </a:pPr>
              <a:t>‹#›</a:t>
            </a:fld>
            <a:endParaRPr lang="en-US"/>
          </a:p>
        </p:txBody>
      </p:sp>
    </p:spTree>
    <p:extLst>
      <p:ext uri="{BB962C8B-B14F-4D97-AF65-F5344CB8AC3E}">
        <p14:creationId xmlns:p14="http://schemas.microsoft.com/office/powerpoint/2010/main" val="911153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F5736FB9-B443-4646-ABAC-7C6668477A55}" type="slidenum">
              <a:rPr lang="en-US" smtClean="0"/>
              <a:pPr>
                <a:defRPr/>
              </a:pPr>
              <a:t>‹#›</a:t>
            </a:fld>
            <a:endParaRPr lang="en-US"/>
          </a:p>
        </p:txBody>
      </p:sp>
    </p:spTree>
    <p:extLst>
      <p:ext uri="{BB962C8B-B14F-4D97-AF65-F5344CB8AC3E}">
        <p14:creationId xmlns:p14="http://schemas.microsoft.com/office/powerpoint/2010/main" val="56194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320F1518-D8D9-4C4E-899C-A1B162741021}" type="slidenum">
              <a:rPr lang="en-US" smtClean="0"/>
              <a:pPr>
                <a:defRPr/>
              </a:pPr>
              <a:t>‹#›</a:t>
            </a:fld>
            <a:endParaRPr lang="en-US"/>
          </a:p>
        </p:txBody>
      </p:sp>
    </p:spTree>
    <p:extLst>
      <p:ext uri="{BB962C8B-B14F-4D97-AF65-F5344CB8AC3E}">
        <p14:creationId xmlns:p14="http://schemas.microsoft.com/office/powerpoint/2010/main" val="3644126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pPr>
              <a:defRPr/>
            </a:pPr>
            <a:fld id="{A05B42BA-EEFA-2048-A8BA-27DF1434AEF6}" type="slidenum">
              <a:rPr lang="en-US" smtClean="0"/>
              <a:pPr>
                <a:defRPr/>
              </a:pPr>
              <a:t>‹#›</a:t>
            </a:fld>
            <a:endParaRPr lang="en-US"/>
          </a:p>
        </p:txBody>
      </p:sp>
    </p:spTree>
    <p:extLst>
      <p:ext uri="{BB962C8B-B14F-4D97-AF65-F5344CB8AC3E}">
        <p14:creationId xmlns:p14="http://schemas.microsoft.com/office/powerpoint/2010/main" val="1910617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pPr>
              <a:defRPr/>
            </a:pPr>
            <a:fld id="{13C095D3-ACB9-964B-B436-AC14AB388313}" type="slidenum">
              <a:rPr lang="en-US" smtClean="0"/>
              <a:pPr>
                <a:defRPr/>
              </a:pPr>
              <a:t>‹#›</a:t>
            </a:fld>
            <a:endParaRPr lang="en-US"/>
          </a:p>
        </p:txBody>
      </p:sp>
    </p:spTree>
    <p:extLst>
      <p:ext uri="{BB962C8B-B14F-4D97-AF65-F5344CB8AC3E}">
        <p14:creationId xmlns:p14="http://schemas.microsoft.com/office/powerpoint/2010/main" val="2887645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a:defRPr/>
            </a:pPr>
            <a:fld id="{C5227F15-AD12-C246-8A10-B8272F8983C3}" type="slidenum">
              <a:rPr lang="en-US" smtClean="0"/>
              <a:pPr>
                <a:defRPr/>
              </a:pPr>
              <a:t>‹#›</a:t>
            </a:fld>
            <a:endParaRPr lang="en-US"/>
          </a:p>
        </p:txBody>
      </p:sp>
    </p:spTree>
    <p:extLst>
      <p:ext uri="{BB962C8B-B14F-4D97-AF65-F5344CB8AC3E}">
        <p14:creationId xmlns:p14="http://schemas.microsoft.com/office/powerpoint/2010/main" val="960834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a:defRPr/>
            </a:pPr>
            <a:fld id="{3EECC87C-5C3A-1945-9CAA-CB52C3DA907D}" type="slidenum">
              <a:rPr lang="en-US" smtClean="0"/>
              <a:pPr>
                <a:defRPr/>
              </a:pPr>
              <a:t>‹#›</a:t>
            </a:fld>
            <a:endParaRPr lang="en-US"/>
          </a:p>
        </p:txBody>
      </p:sp>
    </p:spTree>
    <p:extLst>
      <p:ext uri="{BB962C8B-B14F-4D97-AF65-F5344CB8AC3E}">
        <p14:creationId xmlns:p14="http://schemas.microsoft.com/office/powerpoint/2010/main" val="2971750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a:defRPr/>
            </a:pPr>
            <a:fld id="{DA17301C-9CF6-0849-A5D4-ED3BDACE4EC5}" type="slidenum">
              <a:rPr lang="en-US" smtClean="0"/>
              <a:pPr>
                <a:defRPr/>
              </a:pPr>
              <a:t>‹#›</a:t>
            </a:fld>
            <a:endParaRPr lang="en-US"/>
          </a:p>
        </p:txBody>
      </p:sp>
    </p:spTree>
    <p:extLst>
      <p:ext uri="{BB962C8B-B14F-4D97-AF65-F5344CB8AC3E}">
        <p14:creationId xmlns:p14="http://schemas.microsoft.com/office/powerpoint/2010/main" val="3002605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7532800C-3DB6-BC49-8C32-D57059D4D99E}" type="slidenum">
              <a:rPr lang="en-US" smtClean="0"/>
              <a:pPr>
                <a:defRPr/>
              </a:pPr>
              <a:t>‹#›</a:t>
            </a:fld>
            <a:endParaRPr lang="en-US"/>
          </a:p>
        </p:txBody>
      </p:sp>
    </p:spTree>
    <p:extLst>
      <p:ext uri="{BB962C8B-B14F-4D97-AF65-F5344CB8AC3E}">
        <p14:creationId xmlns:p14="http://schemas.microsoft.com/office/powerpoint/2010/main" val="2118786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a:defRPr/>
            </a:pPr>
            <a:fld id="{55622A88-43F0-CC4B-BEE5-8D97E304484C}" type="slidenum">
              <a:rPr lang="en-US" smtClean="0"/>
              <a:pPr>
                <a:defRPr/>
              </a:pPr>
              <a:t>‹#›</a:t>
            </a:fld>
            <a:endParaRPr lang="en-US"/>
          </a:p>
        </p:txBody>
      </p:sp>
    </p:spTree>
    <p:extLst>
      <p:ext uri="{BB962C8B-B14F-4D97-AF65-F5344CB8AC3E}">
        <p14:creationId xmlns:p14="http://schemas.microsoft.com/office/powerpoint/2010/main" val="2121689256"/>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Lst>
  <p:hf sldNum="0" hdr="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ebbersconsulting.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ebbersconsulting.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ebbersconsulting.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ebbersconsulting.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1" cy="6892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18" name="Rectangle 2"/>
          <p:cNvSpPr>
            <a:spLocks noGrp="1" noChangeArrowheads="1"/>
          </p:cNvSpPr>
          <p:nvPr>
            <p:ph type="title"/>
          </p:nvPr>
        </p:nvSpPr>
        <p:spPr>
          <a:xfrm>
            <a:off x="2915816" y="1997968"/>
            <a:ext cx="6552728" cy="1143000"/>
          </a:xfrm>
        </p:spPr>
        <p:txBody>
          <a:bodyPr>
            <a:noAutofit/>
          </a:bodyPr>
          <a:lstStyle/>
          <a:p>
            <a:pPr algn="ctr" eaLnBrk="1" hangingPunct="1">
              <a:defRPr/>
            </a:pPr>
            <a:r>
              <a:rPr lang="en-US" sz="4400" b="1" dirty="0">
                <a:solidFill>
                  <a:schemeClr val="bg1"/>
                </a:solidFill>
              </a:rPr>
              <a:t>Mechanisms and </a:t>
            </a:r>
            <a:r>
              <a:rPr lang="en-US" sz="4400" b="1" dirty="0" smtClean="0">
                <a:solidFill>
                  <a:schemeClr val="bg1"/>
                </a:solidFill>
              </a:rPr>
              <a:t/>
            </a:r>
            <a:br>
              <a:rPr lang="en-US" sz="4400" b="1" dirty="0" smtClean="0">
                <a:solidFill>
                  <a:schemeClr val="bg1"/>
                </a:solidFill>
              </a:rPr>
            </a:br>
            <a:r>
              <a:rPr lang="en-US" sz="4400" b="1" dirty="0" smtClean="0">
                <a:solidFill>
                  <a:schemeClr val="bg1"/>
                </a:solidFill>
              </a:rPr>
              <a:t>Counter </a:t>
            </a:r>
            <a:r>
              <a:rPr lang="en-US" sz="4400" b="1" dirty="0">
                <a:solidFill>
                  <a:schemeClr val="bg1"/>
                </a:solidFill>
              </a:rPr>
              <a:t>Mechanisms</a:t>
            </a:r>
          </a:p>
        </p:txBody>
      </p:sp>
      <p:sp>
        <p:nvSpPr>
          <p:cNvPr id="5" name="Date Placeholder 3"/>
          <p:cNvSpPr>
            <a:spLocks noGrp="1"/>
          </p:cNvSpPr>
          <p:nvPr>
            <p:ph type="dt" sz="half" idx="10"/>
          </p:nvPr>
        </p:nvSpPr>
        <p:spPr>
          <a:xfrm>
            <a:off x="3588859" y="6248399"/>
            <a:ext cx="5554960" cy="609600"/>
          </a:xfrm>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buFont typeface="Wingdings" charset="0"/>
              <a:buNone/>
              <a:defRPr/>
            </a:pPr>
            <a:endParaRPr lang="en-US" sz="1200" dirty="0">
              <a:solidFill>
                <a:schemeClr val="bg1"/>
              </a:solidFill>
              <a:latin typeface="Tahoma" charset="0"/>
            </a:endParaRPr>
          </a:p>
          <a:p>
            <a:pPr algn="ctr"/>
            <a:r>
              <a:rPr lang="en-US" sz="1200" u="sng" dirty="0">
                <a:solidFill>
                  <a:schemeClr val="bg1"/>
                </a:solidFill>
                <a:hlinkClick r:id="rId4"/>
              </a:rPr>
              <a:t>http://webbersconsulting.com/</a:t>
            </a:r>
            <a:r>
              <a:rPr lang="en-US" sz="1200" dirty="0">
                <a:solidFill>
                  <a:schemeClr val="bg1"/>
                </a:solidFill>
              </a:rPr>
              <a:t> Permission for use granted to HISD and HUDL.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en-US" dirty="0"/>
              <a:t>Funding$</a:t>
            </a:r>
          </a:p>
        </p:txBody>
      </p:sp>
      <p:sp>
        <p:nvSpPr>
          <p:cNvPr id="25603" name="Rectangle 3"/>
          <p:cNvSpPr>
            <a:spLocks noGrp="1" noChangeArrowheads="1"/>
          </p:cNvSpPr>
          <p:nvPr>
            <p:ph idx="1"/>
          </p:nvPr>
        </p:nvSpPr>
        <p:spPr>
          <a:xfrm>
            <a:off x="1942415" y="1628800"/>
            <a:ext cx="6591985" cy="3777622"/>
          </a:xfrm>
        </p:spPr>
        <p:txBody>
          <a:bodyPr>
            <a:normAutofit/>
          </a:bodyPr>
          <a:lstStyle/>
          <a:p>
            <a:pPr eaLnBrk="1" hangingPunct="1">
              <a:buFont typeface="Wingdings" charset="2"/>
              <a:buChar char="s"/>
              <a:defRPr/>
            </a:pPr>
            <a:r>
              <a:rPr lang="en-US" sz="3200" dirty="0" smtClean="0"/>
              <a:t>“Not </a:t>
            </a:r>
            <a:r>
              <a:rPr lang="en-US" sz="3200" dirty="0"/>
              <a:t>all plans need funding, but most need some source of money to put the mandates into effect</a:t>
            </a:r>
            <a:r>
              <a:rPr lang="en-US" sz="3200" dirty="0" smtClean="0"/>
              <a:t>.” </a:t>
            </a:r>
            <a:endParaRPr lang="en-US" sz="3200" dirty="0" smtClean="0"/>
          </a:p>
          <a:p>
            <a:pPr marL="0" indent="0" eaLnBrk="1" hangingPunct="1">
              <a:buNone/>
              <a:defRPr/>
            </a:pPr>
            <a:r>
              <a:rPr lang="en-US" sz="900" dirty="0" err="1" smtClean="0"/>
              <a:t>Plan:Introduction</a:t>
            </a:r>
            <a:r>
              <a:rPr lang="en-US" sz="900" dirty="0" smtClean="0"/>
              <a:t> </a:t>
            </a:r>
            <a:r>
              <a:rPr lang="en-US" sz="900" dirty="0"/>
              <a:t>to Policy Debate 2002 John R. </a:t>
            </a:r>
            <a:r>
              <a:rPr lang="en-US" sz="900" dirty="0" err="1"/>
              <a:t>Prager</a:t>
            </a:r>
            <a:r>
              <a:rPr lang="en-US" sz="900" dirty="0"/>
              <a:t> http://</a:t>
            </a:r>
            <a:r>
              <a:rPr lang="en-US" sz="900" dirty="0" err="1"/>
              <a:t>webpages.charter.net</a:t>
            </a:r>
            <a:r>
              <a:rPr lang="en-US" sz="900" dirty="0"/>
              <a:t>/</a:t>
            </a:r>
            <a:r>
              <a:rPr lang="en-US" sz="900" dirty="0" err="1"/>
              <a:t>johnprager</a:t>
            </a:r>
            <a:r>
              <a:rPr lang="en-US" sz="900" dirty="0"/>
              <a:t>/IPD/Chapter03.htm</a:t>
            </a:r>
            <a:r>
              <a:rPr lang="en-US" sz="1100" dirty="0"/>
              <a:t/>
            </a:r>
            <a:br>
              <a:rPr lang="en-US" sz="1100" dirty="0"/>
            </a:br>
            <a:endParaRPr lang="en-US" sz="1100" dirty="0"/>
          </a:p>
        </p:txBody>
      </p:sp>
      <p:sp>
        <p:nvSpPr>
          <p:cNvPr id="5" name="Footer Placeholder 4"/>
          <p:cNvSpPr>
            <a:spLocks noGrp="1"/>
          </p:cNvSpPr>
          <p:nvPr>
            <p:ph type="ftr" sz="quarter" idx="11"/>
          </p:nvPr>
        </p:nvSpPr>
        <p:spPr>
          <a:xfrm>
            <a:off x="1403648" y="6492875"/>
            <a:ext cx="5716488" cy="365125"/>
          </a:xfrm>
        </p:spPr>
        <p:txBody>
          <a:bodyPr/>
          <a:lstStyle/>
          <a:p>
            <a:pPr>
              <a:defRPr/>
            </a:pPr>
            <a:r>
              <a:rPr lang="nl-NL" dirty="0"/>
              <a:t>http://</a:t>
            </a:r>
            <a:r>
              <a:rPr lang="nl-NL" dirty="0" err="1"/>
              <a:t>webbersconsulting.com</a:t>
            </a:r>
            <a:r>
              <a:rPr lang="nl-NL" dirty="0"/>
              <a:t>/</a:t>
            </a:r>
            <a:endParaRPr lang="en-US" dirty="0"/>
          </a:p>
        </p:txBody>
      </p:sp>
      <p:pic>
        <p:nvPicPr>
          <p:cNvPr id="7172" name="Picture 4" descr="http://www.solarthermalmagazine.com/wp-content/uploads/2012/05/funding-1.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31051" y="3384376"/>
            <a:ext cx="5397533" cy="35730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835696" y="563934"/>
            <a:ext cx="8028384" cy="1280890"/>
          </a:xfrm>
        </p:spPr>
        <p:txBody>
          <a:bodyPr>
            <a:noAutofit/>
          </a:bodyPr>
          <a:lstStyle/>
          <a:p>
            <a:pPr eaLnBrk="1" hangingPunct="1">
              <a:defRPr/>
            </a:pPr>
            <a:r>
              <a:rPr lang="en-US" sz="4000" dirty="0" smtClean="0"/>
              <a:t>How about this mechanism?</a:t>
            </a:r>
            <a:endParaRPr lang="en-US" sz="4000" dirty="0"/>
          </a:p>
        </p:txBody>
      </p:sp>
      <p:sp>
        <p:nvSpPr>
          <p:cNvPr id="30723" name="Rectangle 3"/>
          <p:cNvSpPr>
            <a:spLocks noGrp="1" noChangeArrowheads="1"/>
          </p:cNvSpPr>
          <p:nvPr>
            <p:ph idx="1"/>
          </p:nvPr>
        </p:nvSpPr>
        <p:spPr>
          <a:xfrm>
            <a:off x="1942415" y="1484784"/>
            <a:ext cx="6591985" cy="5400600"/>
          </a:xfrm>
        </p:spPr>
        <p:txBody>
          <a:bodyPr>
            <a:normAutofit lnSpcReduction="10000"/>
          </a:bodyPr>
          <a:lstStyle/>
          <a:p>
            <a:pPr eaLnBrk="1" hangingPunct="1">
              <a:lnSpc>
                <a:spcPct val="90000"/>
              </a:lnSpc>
              <a:buFont typeface="Wingdings" charset="2"/>
              <a:buChar char="s"/>
              <a:defRPr/>
            </a:pPr>
            <a:r>
              <a:rPr lang="en-US" sz="2800" dirty="0"/>
              <a:t>THAT DOCTORS SHOULD REPORT EVIDENCE OF MARITAL ABUSE TO THE POLICE</a:t>
            </a:r>
          </a:p>
          <a:p>
            <a:pPr eaLnBrk="1" hangingPunct="1">
              <a:lnSpc>
                <a:spcPct val="90000"/>
              </a:lnSpc>
              <a:buFont typeface="Wingdings" charset="2"/>
              <a:buChar char="s"/>
              <a:defRPr/>
            </a:pPr>
            <a:r>
              <a:rPr lang="en-US" sz="2800" dirty="0"/>
              <a:t>Mechanism:</a:t>
            </a:r>
          </a:p>
          <a:p>
            <a:pPr lvl="1" eaLnBrk="1" hangingPunct="1">
              <a:lnSpc>
                <a:spcPct val="90000"/>
              </a:lnSpc>
              <a:buFont typeface="Wingdings" charset="2"/>
              <a:buChar char="s"/>
              <a:defRPr/>
            </a:pPr>
            <a:r>
              <a:rPr lang="en-US" sz="2400" dirty="0" smtClean="0"/>
              <a:t>Dr.’s </a:t>
            </a:r>
            <a:r>
              <a:rPr lang="en-US" sz="2400" dirty="0"/>
              <a:t>would report suspected abuse to the police</a:t>
            </a:r>
          </a:p>
          <a:p>
            <a:pPr lvl="1" eaLnBrk="1" hangingPunct="1">
              <a:lnSpc>
                <a:spcPct val="90000"/>
              </a:lnSpc>
              <a:buFont typeface="Wingdings" charset="2"/>
              <a:buChar char="s"/>
              <a:defRPr/>
            </a:pPr>
            <a:r>
              <a:rPr lang="en-US" sz="2400" dirty="0"/>
              <a:t>Prosecution would follow normal means</a:t>
            </a:r>
          </a:p>
          <a:p>
            <a:pPr lvl="1" eaLnBrk="1" hangingPunct="1">
              <a:lnSpc>
                <a:spcPct val="90000"/>
              </a:lnSpc>
              <a:buFont typeface="Wingdings" charset="2"/>
              <a:buChar char="s"/>
              <a:defRPr/>
            </a:pPr>
            <a:r>
              <a:rPr lang="en-US" sz="2400" dirty="0"/>
              <a:t>Convicted abusers would be given a choice of jail time or rehabilitation.</a:t>
            </a:r>
          </a:p>
          <a:p>
            <a:pPr eaLnBrk="1" hangingPunct="1">
              <a:lnSpc>
                <a:spcPct val="90000"/>
              </a:lnSpc>
              <a:buFont typeface="Wingdings" charset="2"/>
              <a:buChar char="s"/>
              <a:defRPr/>
            </a:pPr>
            <a:r>
              <a:rPr lang="en-US" sz="2800" dirty="0"/>
              <a:t>Normal means would be used for enforcement and funding (Nothing new is needed but the law)</a:t>
            </a:r>
          </a:p>
        </p:txBody>
      </p:sp>
      <p:sp>
        <p:nvSpPr>
          <p:cNvPr id="5" name="Footer Placeholder 4"/>
          <p:cNvSpPr>
            <a:spLocks noGrp="1"/>
          </p:cNvSpPr>
          <p:nvPr>
            <p:ph type="ftr" sz="quarter" idx="11"/>
          </p:nvPr>
        </p:nvSpPr>
        <p:spPr>
          <a:xfrm>
            <a:off x="7308304" y="6508391"/>
            <a:ext cx="1835696" cy="365125"/>
          </a:xfrm>
        </p:spPr>
        <p:txBody>
          <a:bodyPr/>
          <a:lstStyle/>
          <a:p>
            <a:pPr>
              <a:defRPr/>
            </a:pPr>
            <a:r>
              <a:rPr lang="nl-NL" dirty="0"/>
              <a:t>http://</a:t>
            </a:r>
            <a:r>
              <a:rPr lang="nl-NL" dirty="0" err="1"/>
              <a:t>webbersconsulting.com</a:t>
            </a:r>
            <a:r>
              <a:rPr lang="nl-NL" dirty="0"/>
              <a:t>/</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1763688" y="624110"/>
            <a:ext cx="6589199" cy="1280890"/>
          </a:xfrm>
        </p:spPr>
        <p:txBody>
          <a:bodyPr/>
          <a:lstStyle/>
          <a:p>
            <a:r>
              <a:rPr lang="en-US" dirty="0">
                <a:latin typeface="News Gothic MT" charset="0"/>
              </a:rPr>
              <a:t>Counter Mechanism Theory:</a:t>
            </a:r>
          </a:p>
        </p:txBody>
      </p:sp>
      <p:sp>
        <p:nvSpPr>
          <p:cNvPr id="28675" name="Rectangle 3"/>
          <p:cNvSpPr>
            <a:spLocks noGrp="1" noChangeArrowheads="1"/>
          </p:cNvSpPr>
          <p:nvPr>
            <p:ph idx="1"/>
          </p:nvPr>
        </p:nvSpPr>
        <p:spPr>
          <a:xfrm>
            <a:off x="1066229" y="1196752"/>
            <a:ext cx="8042275" cy="4343400"/>
          </a:xfrm>
        </p:spPr>
        <p:txBody>
          <a:bodyPr rtlCol="0">
            <a:normAutofit/>
          </a:bodyPr>
          <a:lstStyle/>
          <a:p>
            <a:pPr fontAlgn="auto">
              <a:spcAft>
                <a:spcPts val="0"/>
              </a:spcAft>
              <a:buClr>
                <a:schemeClr val="accent1">
                  <a:lumMod val="60000"/>
                  <a:lumOff val="40000"/>
                </a:schemeClr>
              </a:buClr>
              <a:buFont typeface="Wingdings" charset="2"/>
              <a:buNone/>
              <a:defRPr/>
            </a:pPr>
            <a:r>
              <a:rPr lang="en-US" sz="2800" dirty="0">
                <a:solidFill>
                  <a:schemeClr val="tx1">
                    <a:lumMod val="65000"/>
                    <a:lumOff val="35000"/>
                  </a:schemeClr>
                </a:solidFill>
                <a:ea typeface="+mn-ea"/>
                <a:cs typeface="+mn-cs"/>
              </a:rPr>
              <a:t>Same as the mechanism: Requirement 1</a:t>
            </a:r>
          </a:p>
          <a:p>
            <a:pPr fontAlgn="auto">
              <a:spcAft>
                <a:spcPts val="0"/>
              </a:spcAft>
              <a:buClr>
                <a:schemeClr val="accent1">
                  <a:lumMod val="60000"/>
                  <a:lumOff val="40000"/>
                </a:schemeClr>
              </a:buClr>
              <a:buFont typeface="Wingdings" charset="2"/>
              <a:buChar char="s"/>
              <a:defRPr/>
            </a:pPr>
            <a:endParaRPr lang="en-US" sz="2800" dirty="0">
              <a:solidFill>
                <a:schemeClr val="tx1">
                  <a:lumMod val="65000"/>
                  <a:lumOff val="35000"/>
                </a:schemeClr>
              </a:solidFill>
              <a:ea typeface="+mn-ea"/>
              <a:cs typeface="+mn-cs"/>
            </a:endParaRPr>
          </a:p>
          <a:p>
            <a:pPr fontAlgn="auto">
              <a:spcAft>
                <a:spcPts val="0"/>
              </a:spcAft>
              <a:buClr>
                <a:schemeClr val="accent1">
                  <a:lumMod val="60000"/>
                  <a:lumOff val="40000"/>
                </a:schemeClr>
              </a:buClr>
              <a:buFont typeface="Wingdings" charset="2"/>
              <a:buChar char="s"/>
              <a:defRPr/>
            </a:pPr>
            <a:endParaRPr lang="en-US" sz="2800" dirty="0">
              <a:solidFill>
                <a:schemeClr val="tx1">
                  <a:lumMod val="65000"/>
                  <a:lumOff val="35000"/>
                </a:schemeClr>
              </a:solidFill>
              <a:ea typeface="+mn-ea"/>
              <a:cs typeface="+mn-cs"/>
            </a:endParaRPr>
          </a:p>
          <a:p>
            <a:pPr fontAlgn="auto">
              <a:spcAft>
                <a:spcPts val="0"/>
              </a:spcAft>
              <a:buClr>
                <a:schemeClr val="accent1">
                  <a:lumMod val="60000"/>
                  <a:lumOff val="40000"/>
                </a:schemeClr>
              </a:buClr>
              <a:buFont typeface="Wingdings" charset="2"/>
              <a:buChar char="s"/>
              <a:defRPr/>
            </a:pPr>
            <a:endParaRPr lang="en-US" sz="2800" dirty="0">
              <a:solidFill>
                <a:schemeClr val="tx1">
                  <a:lumMod val="65000"/>
                  <a:lumOff val="35000"/>
                </a:schemeClr>
              </a:solidFill>
              <a:ea typeface="+mn-ea"/>
              <a:cs typeface="+mn-cs"/>
            </a:endParaRPr>
          </a:p>
        </p:txBody>
      </p:sp>
      <p:sp>
        <p:nvSpPr>
          <p:cNvPr id="22532" name="Footer Placeholder 4"/>
          <p:cNvSpPr>
            <a:spLocks noGrp="1"/>
          </p:cNvSpPr>
          <p:nvPr>
            <p:ph type="ftr" sz="quarter" idx="11"/>
          </p:nvPr>
        </p:nvSpPr>
        <p:spPr bwMode="auto">
          <a:xfrm>
            <a:off x="6772728" y="6482658"/>
            <a:ext cx="2335776"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nl-NL" sz="1200" dirty="0">
                <a:solidFill>
                  <a:schemeClr val="tx1">
                    <a:lumMod val="95000"/>
                    <a:lumOff val="5000"/>
                  </a:schemeClr>
                </a:solidFill>
              </a:rPr>
              <a:t>http://webbersconsulting.com/</a:t>
            </a:r>
            <a:endParaRPr lang="en-US" sz="1200" dirty="0">
              <a:solidFill>
                <a:schemeClr val="tx1">
                  <a:lumMod val="95000"/>
                  <a:lumOff val="5000"/>
                </a:schemeClr>
              </a:solidFill>
            </a:endParaRPr>
          </a:p>
        </p:txBody>
      </p:sp>
      <p:sp>
        <p:nvSpPr>
          <p:cNvPr id="2" name="Explosion 1 1"/>
          <p:cNvSpPr/>
          <p:nvPr/>
        </p:nvSpPr>
        <p:spPr>
          <a:xfrm rot="422629">
            <a:off x="738069" y="1894211"/>
            <a:ext cx="3672408" cy="1368152"/>
          </a:xfrm>
          <a:prstGeom prst="irregularSeal1">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 name="Explosion 1 6"/>
          <p:cNvSpPr/>
          <p:nvPr/>
        </p:nvSpPr>
        <p:spPr>
          <a:xfrm rot="1003655">
            <a:off x="449948" y="4856077"/>
            <a:ext cx="3672408" cy="1368152"/>
          </a:xfrm>
          <a:prstGeom prst="irregularSeal1">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 name="Explosion 1 7"/>
          <p:cNvSpPr/>
          <p:nvPr/>
        </p:nvSpPr>
        <p:spPr>
          <a:xfrm rot="20347749">
            <a:off x="5446830" y="4758366"/>
            <a:ext cx="3672408" cy="1368152"/>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Explosion 1 8"/>
          <p:cNvSpPr/>
          <p:nvPr/>
        </p:nvSpPr>
        <p:spPr>
          <a:xfrm rot="20975212">
            <a:off x="5331767" y="1901869"/>
            <a:ext cx="3672408" cy="1368152"/>
          </a:xfrm>
          <a:prstGeom prst="irregularSeal1">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 name="TextBox 2"/>
          <p:cNvSpPr txBox="1"/>
          <p:nvPr/>
        </p:nvSpPr>
        <p:spPr>
          <a:xfrm rot="265164">
            <a:off x="1566161" y="2323629"/>
            <a:ext cx="2016224" cy="461665"/>
          </a:xfrm>
          <a:prstGeom prst="rect">
            <a:avLst/>
          </a:prstGeom>
          <a:noFill/>
        </p:spPr>
        <p:txBody>
          <a:bodyPr wrap="square" rtlCol="0">
            <a:spAutoFit/>
          </a:bodyPr>
          <a:lstStyle/>
          <a:p>
            <a:pPr algn="ctr" fontAlgn="auto">
              <a:spcAft>
                <a:spcPts val="0"/>
              </a:spcAft>
              <a:buClr>
                <a:schemeClr val="accent1">
                  <a:lumMod val="60000"/>
                  <a:lumOff val="40000"/>
                </a:schemeClr>
              </a:buClr>
              <a:defRPr/>
            </a:pPr>
            <a:r>
              <a:rPr lang="en-US" dirty="0">
                <a:solidFill>
                  <a:schemeClr val="tx1">
                    <a:lumMod val="65000"/>
                    <a:lumOff val="35000"/>
                  </a:schemeClr>
                </a:solidFill>
              </a:rPr>
              <a:t>Mandates</a:t>
            </a:r>
          </a:p>
        </p:txBody>
      </p:sp>
      <p:sp>
        <p:nvSpPr>
          <p:cNvPr id="11" name="TextBox 10"/>
          <p:cNvSpPr txBox="1"/>
          <p:nvPr/>
        </p:nvSpPr>
        <p:spPr>
          <a:xfrm rot="20070790">
            <a:off x="6174984" y="5147134"/>
            <a:ext cx="2016224" cy="830997"/>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fontAlgn="auto">
              <a:spcAft>
                <a:spcPts val="0"/>
              </a:spcAft>
              <a:buClr>
                <a:schemeClr val="accent1">
                  <a:lumMod val="60000"/>
                  <a:lumOff val="40000"/>
                </a:schemeClr>
              </a:buClr>
              <a:defRPr/>
            </a:pPr>
            <a:r>
              <a:rPr lang="en-US" dirty="0">
                <a:solidFill>
                  <a:schemeClr val="tx1">
                    <a:lumMod val="65000"/>
                    <a:lumOff val="35000"/>
                  </a:schemeClr>
                </a:solidFill>
              </a:rPr>
              <a:t>Funding</a:t>
            </a:r>
          </a:p>
          <a:p>
            <a:pPr algn="ctr" fontAlgn="auto">
              <a:spcAft>
                <a:spcPts val="0"/>
              </a:spcAft>
              <a:buClr>
                <a:schemeClr val="accent1">
                  <a:lumMod val="60000"/>
                  <a:lumOff val="40000"/>
                </a:schemeClr>
              </a:buClr>
              <a:buFont typeface="Wingdings" charset="2"/>
              <a:buChar char="s"/>
              <a:defRPr/>
            </a:pPr>
            <a:endParaRPr lang="en-US" dirty="0">
              <a:solidFill>
                <a:schemeClr val="tx1">
                  <a:lumMod val="65000"/>
                  <a:lumOff val="35000"/>
                </a:schemeClr>
              </a:solidFill>
            </a:endParaRPr>
          </a:p>
        </p:txBody>
      </p:sp>
      <p:sp>
        <p:nvSpPr>
          <p:cNvPr id="12" name="TextBox 11"/>
          <p:cNvSpPr txBox="1"/>
          <p:nvPr/>
        </p:nvSpPr>
        <p:spPr>
          <a:xfrm rot="20727434">
            <a:off x="6159859" y="2319652"/>
            <a:ext cx="2016224" cy="830997"/>
          </a:xfrm>
          <a:prstGeom prst="rect">
            <a:avLst/>
          </a:prstGeom>
          <a:noFill/>
        </p:spPr>
        <p:txBody>
          <a:bodyPr wrap="square" rtlCol="0">
            <a:spAutoFit/>
          </a:bodyPr>
          <a:lstStyle/>
          <a:p>
            <a:pPr algn="ctr" fontAlgn="auto">
              <a:spcAft>
                <a:spcPts val="0"/>
              </a:spcAft>
              <a:buClr>
                <a:schemeClr val="accent1">
                  <a:lumMod val="60000"/>
                  <a:lumOff val="40000"/>
                </a:schemeClr>
              </a:buClr>
              <a:defRPr/>
            </a:pPr>
            <a:r>
              <a:rPr lang="en-US" dirty="0">
                <a:solidFill>
                  <a:schemeClr val="tx1">
                    <a:lumMod val="65000"/>
                    <a:lumOff val="35000"/>
                  </a:schemeClr>
                </a:solidFill>
              </a:rPr>
              <a:t>Agency</a:t>
            </a:r>
          </a:p>
          <a:p>
            <a:pPr algn="ctr" fontAlgn="auto">
              <a:spcAft>
                <a:spcPts val="0"/>
              </a:spcAft>
              <a:buClr>
                <a:schemeClr val="accent1">
                  <a:lumMod val="60000"/>
                  <a:lumOff val="40000"/>
                </a:schemeClr>
              </a:buClr>
              <a:buFont typeface="Wingdings" charset="2"/>
              <a:buChar char="s"/>
              <a:defRPr/>
            </a:pPr>
            <a:endParaRPr lang="en-US" dirty="0">
              <a:solidFill>
                <a:schemeClr val="tx1">
                  <a:lumMod val="65000"/>
                  <a:lumOff val="35000"/>
                </a:schemeClr>
              </a:solidFill>
            </a:endParaRPr>
          </a:p>
        </p:txBody>
      </p:sp>
      <p:sp>
        <p:nvSpPr>
          <p:cNvPr id="13" name="TextBox 12"/>
          <p:cNvSpPr txBox="1"/>
          <p:nvPr/>
        </p:nvSpPr>
        <p:spPr>
          <a:xfrm rot="705789">
            <a:off x="1424467" y="5255586"/>
            <a:ext cx="2016224" cy="830997"/>
          </a:xfrm>
          <a:prstGeom prst="rect">
            <a:avLst/>
          </a:prstGeom>
          <a:noFill/>
        </p:spPr>
        <p:txBody>
          <a:bodyPr wrap="square" rtlCol="0">
            <a:spAutoFit/>
          </a:bodyPr>
          <a:lstStyle/>
          <a:p>
            <a:pPr fontAlgn="auto">
              <a:spcAft>
                <a:spcPts val="0"/>
              </a:spcAft>
              <a:buClr>
                <a:schemeClr val="accent1">
                  <a:lumMod val="60000"/>
                  <a:lumOff val="40000"/>
                </a:schemeClr>
              </a:buClr>
              <a:defRPr/>
            </a:pPr>
            <a:r>
              <a:rPr lang="en-US" dirty="0">
                <a:solidFill>
                  <a:schemeClr val="tx1">
                    <a:lumMod val="65000"/>
                    <a:lumOff val="35000"/>
                  </a:schemeClr>
                </a:solidFill>
              </a:rPr>
              <a:t>Enforcement</a:t>
            </a:r>
          </a:p>
          <a:p>
            <a:pPr fontAlgn="auto">
              <a:spcAft>
                <a:spcPts val="0"/>
              </a:spcAft>
              <a:buClr>
                <a:schemeClr val="accent1">
                  <a:lumMod val="60000"/>
                  <a:lumOff val="40000"/>
                </a:schemeClr>
              </a:buClr>
              <a:buFont typeface="Wingdings" charset="2"/>
              <a:buChar char="s"/>
              <a:defRPr/>
            </a:pPr>
            <a:endParaRPr lang="en-US" dirty="0">
              <a:solidFill>
                <a:schemeClr val="tx1">
                  <a:lumMod val="65000"/>
                  <a:lumOff val="35000"/>
                </a:schemeClr>
              </a:solidFill>
            </a:endParaRPr>
          </a:p>
        </p:txBody>
      </p:sp>
      <p:pic>
        <p:nvPicPr>
          <p:cNvPr id="17" name="Picture 10" descr="http://i1.ytimg.com/i/7VyxxcJSJiGO7r1-Qet8_g/mq1.jpg?v=5035a85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2064" y="3254151"/>
            <a:ext cx="22860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3528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n-US"/>
              <a:t>Requirement 2: Non-Topical</a:t>
            </a:r>
          </a:p>
        </p:txBody>
      </p:sp>
      <p:sp>
        <p:nvSpPr>
          <p:cNvPr id="29699" name="Rectangle 3"/>
          <p:cNvSpPr>
            <a:spLocks noGrp="1" noChangeArrowheads="1"/>
          </p:cNvSpPr>
          <p:nvPr>
            <p:ph idx="1"/>
          </p:nvPr>
        </p:nvSpPr>
        <p:spPr/>
        <p:txBody>
          <a:bodyPr>
            <a:normAutofit/>
          </a:bodyPr>
          <a:lstStyle/>
          <a:p>
            <a:pPr eaLnBrk="1" hangingPunct="1">
              <a:buFont typeface="Wingdings" charset="2"/>
              <a:buChar char="s"/>
              <a:defRPr/>
            </a:pPr>
            <a:r>
              <a:rPr lang="en-US" dirty="0" smtClean="0"/>
              <a:t>THW require welfare recipients to pass a drug test.</a:t>
            </a:r>
          </a:p>
          <a:p>
            <a:pPr eaLnBrk="1" hangingPunct="1">
              <a:buFont typeface="Wingdings" charset="2"/>
              <a:buChar char="s"/>
              <a:defRPr/>
            </a:pPr>
            <a:r>
              <a:rPr lang="en-US" dirty="0" smtClean="0"/>
              <a:t>Proposition Mechanism</a:t>
            </a:r>
          </a:p>
          <a:p>
            <a:pPr lvl="1">
              <a:buFont typeface="Wingdings" charset="2"/>
              <a:buChar char="s"/>
              <a:defRPr/>
            </a:pPr>
            <a:r>
              <a:rPr lang="en-US" dirty="0" smtClean="0"/>
              <a:t>All recipients of welfare or public assistance will be subject to monthly drug testing in order to receive their benefits. </a:t>
            </a:r>
          </a:p>
          <a:p>
            <a:pPr>
              <a:buFont typeface="Wingdings" charset="2"/>
              <a:buChar char="s"/>
              <a:defRPr/>
            </a:pPr>
            <a:r>
              <a:rPr lang="en-US" dirty="0" smtClean="0"/>
              <a:t>Opposition Counter Mechanism </a:t>
            </a:r>
          </a:p>
          <a:p>
            <a:pPr lvl="1">
              <a:buFont typeface="Wingdings" charset="2"/>
              <a:buChar char="s"/>
              <a:defRPr/>
            </a:pPr>
            <a:r>
              <a:rPr lang="en-US" dirty="0" smtClean="0"/>
              <a:t>Only recipients with a past drug history would be tested to receive public assistance.</a:t>
            </a:r>
            <a:endParaRPr lang="en-US" dirty="0"/>
          </a:p>
          <a:p>
            <a:pPr eaLnBrk="1" hangingPunct="1">
              <a:buFont typeface="Wingdings" charset="2"/>
              <a:buChar char="s"/>
              <a:defRPr/>
            </a:pPr>
            <a:r>
              <a:rPr lang="en-US" dirty="0"/>
              <a:t>Should not be representative of the motion or else it grants the Proposition the debate.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nl-NL" dirty="0"/>
              <a:t>http://</a:t>
            </a:r>
            <a:r>
              <a:rPr lang="nl-NL" dirty="0" err="1"/>
              <a:t>webbersconsulting.com</a:t>
            </a:r>
            <a:r>
              <a:rPr lang="nl-NL" dirty="0"/>
              <a:t>/</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r>
              <a:rPr lang="en-US" dirty="0" smtClean="0"/>
              <a:t>Requirement 3:</a:t>
            </a:r>
            <a:br>
              <a:rPr lang="en-US" dirty="0" smtClean="0"/>
            </a:br>
            <a:r>
              <a:rPr lang="en-US" dirty="0" smtClean="0"/>
              <a:t>Mutually </a:t>
            </a:r>
            <a:r>
              <a:rPr lang="en-US" dirty="0"/>
              <a:t>Exclusive</a:t>
            </a:r>
          </a:p>
        </p:txBody>
      </p:sp>
      <p:sp>
        <p:nvSpPr>
          <p:cNvPr id="49155" name="Rectangle 3"/>
          <p:cNvSpPr>
            <a:spLocks noGrp="1" noChangeArrowheads="1"/>
          </p:cNvSpPr>
          <p:nvPr>
            <p:ph idx="1"/>
          </p:nvPr>
        </p:nvSpPr>
        <p:spPr>
          <a:xfrm>
            <a:off x="1942415" y="2133600"/>
            <a:ext cx="6591985" cy="4535760"/>
          </a:xfrm>
        </p:spPr>
        <p:txBody>
          <a:bodyPr>
            <a:normAutofit/>
          </a:bodyPr>
          <a:lstStyle/>
          <a:p>
            <a:pPr eaLnBrk="1" hangingPunct="1">
              <a:buFont typeface="Wingdings" charset="2"/>
              <a:buChar char="s"/>
              <a:defRPr/>
            </a:pPr>
            <a:r>
              <a:rPr lang="en-US" dirty="0"/>
              <a:t>The Counter Mechanism is a test of </a:t>
            </a:r>
            <a:r>
              <a:rPr lang="en-US" b="1" dirty="0">
                <a:solidFill>
                  <a:srgbClr val="FF0000"/>
                </a:solidFill>
              </a:rPr>
              <a:t>opportunity cost</a:t>
            </a:r>
            <a:r>
              <a:rPr lang="en-US" dirty="0"/>
              <a:t>, otherwise it is NOT an attack on the Proposition</a:t>
            </a:r>
            <a:r>
              <a:rPr lang="en-US" dirty="0" smtClean="0"/>
              <a:t>.</a:t>
            </a:r>
          </a:p>
          <a:p>
            <a:pPr marL="0" indent="0" algn="ctr" eaLnBrk="1" hangingPunct="1">
              <a:buNone/>
              <a:defRPr/>
            </a:pPr>
            <a:r>
              <a:rPr lang="en-US" b="1" dirty="0" smtClean="0"/>
              <a:t>THW ban affirmative action.</a:t>
            </a:r>
          </a:p>
          <a:p>
            <a:pPr lvl="1">
              <a:buFont typeface="Wingdings" charset="2"/>
              <a:buChar char="s"/>
              <a:defRPr/>
            </a:pPr>
            <a:r>
              <a:rPr lang="en-US" dirty="0" smtClean="0"/>
              <a:t>The model is to phase out affirmative action in all universities and job placement.</a:t>
            </a:r>
          </a:p>
          <a:p>
            <a:pPr lvl="1">
              <a:buFont typeface="Wingdings" charset="2"/>
              <a:buChar char="s"/>
              <a:defRPr/>
            </a:pPr>
            <a:r>
              <a:rPr lang="en-US" dirty="0" smtClean="0"/>
              <a:t>The Counter-Mechanism would use only economically based affirmative action policies. They have big advantages!</a:t>
            </a:r>
            <a:endParaRPr lang="en-US" dirty="0"/>
          </a:p>
          <a:p>
            <a:pPr eaLnBrk="1" hangingPunct="1">
              <a:buFont typeface="Wingdings" charset="2"/>
              <a:buChar char="s"/>
              <a:defRPr/>
            </a:pPr>
            <a:r>
              <a:rPr lang="en-US" dirty="0"/>
              <a:t>Permutation Theory!</a:t>
            </a:r>
          </a:p>
          <a:p>
            <a:pPr lvl="1" eaLnBrk="1" hangingPunct="1">
              <a:buFont typeface="Wingdings" charset="2"/>
              <a:buChar char="s"/>
              <a:defRPr/>
            </a:pPr>
            <a:r>
              <a:rPr lang="en-US" dirty="0"/>
              <a:t>Can  do the plan and counter plan at the same time? If so</a:t>
            </a:r>
            <a:r>
              <a:rPr lang="en-US" dirty="0" smtClean="0"/>
              <a:t>, is it </a:t>
            </a:r>
            <a:r>
              <a:rPr lang="en-US" dirty="0"/>
              <a:t>a test of opportunity cost</a:t>
            </a:r>
            <a:r>
              <a:rPr lang="en-US" dirty="0" smtClean="0"/>
              <a:t>.</a:t>
            </a:r>
          </a:p>
          <a:p>
            <a:pPr marL="457200" lvl="1" indent="0" eaLnBrk="1" hangingPunct="1">
              <a:buNone/>
              <a:defRPr/>
            </a:pPr>
            <a:endParaRPr lang="en-US" dirty="0"/>
          </a:p>
          <a:p>
            <a:pPr marL="349250" lvl="1" indent="0" algn="ctr" eaLnBrk="1" hangingPunct="1">
              <a:buNone/>
              <a:defRPr/>
            </a:pPr>
            <a:r>
              <a:rPr lang="en-US" b="1" dirty="0">
                <a:solidFill>
                  <a:srgbClr val="FF0000"/>
                </a:solidFill>
              </a:rPr>
              <a:t>BUT you must </a:t>
            </a:r>
            <a:r>
              <a:rPr lang="en-US" b="1" dirty="0" smtClean="0">
                <a:solidFill>
                  <a:srgbClr val="FF0000"/>
                </a:solidFill>
              </a:rPr>
              <a:t>also </a:t>
            </a:r>
            <a:r>
              <a:rPr lang="en-US" b="1" dirty="0">
                <a:solidFill>
                  <a:srgbClr val="FF0000"/>
                </a:solidFill>
              </a:rPr>
              <a:t>pass one more test!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defRPr/>
            </a:pPr>
            <a:r>
              <a:rPr lang="en-US" dirty="0" smtClean="0"/>
              <a:t>AND/OR </a:t>
            </a:r>
            <a:r>
              <a:rPr lang="en-US" dirty="0"/>
              <a:t>Net Beneficial</a:t>
            </a:r>
          </a:p>
        </p:txBody>
      </p:sp>
      <p:sp>
        <p:nvSpPr>
          <p:cNvPr id="51203" name="Rectangle 3"/>
          <p:cNvSpPr>
            <a:spLocks noGrp="1" noChangeArrowheads="1"/>
          </p:cNvSpPr>
          <p:nvPr>
            <p:ph idx="1"/>
          </p:nvPr>
        </p:nvSpPr>
        <p:spPr>
          <a:xfrm>
            <a:off x="1942415" y="1412776"/>
            <a:ext cx="6591985" cy="5088158"/>
          </a:xfrm>
        </p:spPr>
        <p:txBody>
          <a:bodyPr>
            <a:normAutofit/>
          </a:bodyPr>
          <a:lstStyle/>
          <a:p>
            <a:pPr eaLnBrk="1" hangingPunct="1">
              <a:buFont typeface="Wingdings" charset="2"/>
              <a:buChar char="s"/>
              <a:defRPr/>
            </a:pPr>
            <a:r>
              <a:rPr lang="en-US" sz="2800" dirty="0"/>
              <a:t>C/Mechanism &gt; Mechanism</a:t>
            </a:r>
          </a:p>
          <a:p>
            <a:pPr lvl="1" eaLnBrk="1" hangingPunct="1">
              <a:buFont typeface="Wingdings" charset="2"/>
              <a:buChar char="s"/>
              <a:defRPr/>
            </a:pPr>
            <a:r>
              <a:rPr lang="en-US" sz="2400" dirty="0"/>
              <a:t>If not, then maybe there is an opportunity cost but not better than the one we have</a:t>
            </a:r>
          </a:p>
          <a:p>
            <a:pPr eaLnBrk="1" hangingPunct="1">
              <a:buFont typeface="Wingdings" charset="2"/>
              <a:buChar char="s"/>
              <a:defRPr/>
            </a:pPr>
            <a:r>
              <a:rPr lang="en-US" sz="2800" dirty="0"/>
              <a:t>C/Mechanism &gt; Mechanism + C/M</a:t>
            </a:r>
          </a:p>
          <a:p>
            <a:pPr lvl="1" eaLnBrk="1" hangingPunct="1">
              <a:buFont typeface="Wingdings" charset="2"/>
              <a:buChar char="s"/>
              <a:defRPr/>
            </a:pPr>
            <a:r>
              <a:rPr lang="en-US" sz="2400" dirty="0"/>
              <a:t>If the permutation is feasible, then the counter mechanism must be able to still outweigh the mechanism and the counter mechanism together! </a:t>
            </a:r>
          </a:p>
        </p:txBody>
      </p:sp>
      <p:sp>
        <p:nvSpPr>
          <p:cNvPr id="5" name="Footer Placeholder 4"/>
          <p:cNvSpPr>
            <a:spLocks noGrp="1"/>
          </p:cNvSpPr>
          <p:nvPr>
            <p:ph type="ftr" sz="quarter" idx="11"/>
          </p:nvPr>
        </p:nvSpPr>
        <p:spPr>
          <a:xfrm>
            <a:off x="7363159" y="6480301"/>
            <a:ext cx="1765489" cy="365125"/>
          </a:xfrm>
        </p:spPr>
        <p:txBody>
          <a:bodyPr/>
          <a:lstStyle/>
          <a:p>
            <a:pPr>
              <a:defRPr/>
            </a:pPr>
            <a:r>
              <a:rPr lang="nl-NL" dirty="0"/>
              <a:t>http://</a:t>
            </a:r>
            <a:r>
              <a:rPr lang="nl-NL" dirty="0" err="1"/>
              <a:t>webbersconsulting.com</a:t>
            </a:r>
            <a:r>
              <a:rPr lang="nl-NL" dirty="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fade">
                                      <p:cBhvr>
                                        <p:cTn id="7" dur="1000"/>
                                        <p:tgtEl>
                                          <p:spTgt spid="51203">
                                            <p:txEl>
                                              <p:pRg st="0" end="0"/>
                                            </p:txEl>
                                          </p:spTgt>
                                        </p:tgtEl>
                                      </p:cBhvr>
                                    </p:animEffect>
                                    <p:anim calcmode="lin" valueType="num">
                                      <p:cBhvr>
                                        <p:cTn id="8" dur="1000" fill="hold"/>
                                        <p:tgtEl>
                                          <p:spTgt spid="5120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120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120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51203">
                                            <p:txEl>
                                              <p:pRg st="1" end="1"/>
                                            </p:txEl>
                                          </p:spTgt>
                                        </p:tgtEl>
                                        <p:attrNameLst>
                                          <p:attrName>style.visibility</p:attrName>
                                        </p:attrNameLst>
                                      </p:cBhvr>
                                      <p:to>
                                        <p:strVal val="visible"/>
                                      </p:to>
                                    </p:set>
                                    <p:animEffect transition="in" filter="fade">
                                      <p:cBhvr>
                                        <p:cTn id="15" dur="1000"/>
                                        <p:tgtEl>
                                          <p:spTgt spid="51203">
                                            <p:txEl>
                                              <p:pRg st="1" end="1"/>
                                            </p:txEl>
                                          </p:spTgt>
                                        </p:tgtEl>
                                      </p:cBhvr>
                                    </p:animEffect>
                                    <p:anim calcmode="lin" valueType="num">
                                      <p:cBhvr>
                                        <p:cTn id="16" dur="1000" fill="hold"/>
                                        <p:tgtEl>
                                          <p:spTgt spid="5120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5120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20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51203">
                                            <p:txEl>
                                              <p:pRg st="2" end="2"/>
                                            </p:txEl>
                                          </p:spTgt>
                                        </p:tgtEl>
                                        <p:attrNameLst>
                                          <p:attrName>style.visibility</p:attrName>
                                        </p:attrNameLst>
                                      </p:cBhvr>
                                      <p:to>
                                        <p:strVal val="visible"/>
                                      </p:to>
                                    </p:set>
                                    <p:animEffect transition="in" filter="fade">
                                      <p:cBhvr>
                                        <p:cTn id="23" dur="1000"/>
                                        <p:tgtEl>
                                          <p:spTgt spid="51203">
                                            <p:txEl>
                                              <p:pRg st="2" end="2"/>
                                            </p:txEl>
                                          </p:spTgt>
                                        </p:tgtEl>
                                      </p:cBhvr>
                                    </p:animEffect>
                                    <p:anim calcmode="lin" valueType="num">
                                      <p:cBhvr>
                                        <p:cTn id="24" dur="1000" fill="hold"/>
                                        <p:tgtEl>
                                          <p:spTgt spid="5120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5120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20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51203">
                                            <p:txEl>
                                              <p:pRg st="3" end="3"/>
                                            </p:txEl>
                                          </p:spTgt>
                                        </p:tgtEl>
                                        <p:attrNameLst>
                                          <p:attrName>style.visibility</p:attrName>
                                        </p:attrNameLst>
                                      </p:cBhvr>
                                      <p:to>
                                        <p:strVal val="visible"/>
                                      </p:to>
                                    </p:set>
                                    <p:animEffect transition="in" filter="fade">
                                      <p:cBhvr>
                                        <p:cTn id="31" dur="1000"/>
                                        <p:tgtEl>
                                          <p:spTgt spid="51203">
                                            <p:txEl>
                                              <p:pRg st="3" end="3"/>
                                            </p:txEl>
                                          </p:spTgt>
                                        </p:tgtEl>
                                      </p:cBhvr>
                                    </p:animEffect>
                                    <p:anim calcmode="lin" valueType="num">
                                      <p:cBhvr>
                                        <p:cTn id="32" dur="1000" fill="hold"/>
                                        <p:tgtEl>
                                          <p:spTgt spid="5120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5120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1203">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en-US" sz="2800"/>
              <a:t>THBT THAT WE SHOULD SUPPORT MILITARY INTERVENTION IN SOMALIA</a:t>
            </a:r>
            <a:r>
              <a:rPr lang="en-US"/>
              <a:t> </a:t>
            </a:r>
          </a:p>
        </p:txBody>
      </p:sp>
      <p:sp>
        <p:nvSpPr>
          <p:cNvPr id="26627" name="Rectangle 3"/>
          <p:cNvSpPr>
            <a:spLocks noGrp="1" noChangeArrowheads="1"/>
          </p:cNvSpPr>
          <p:nvPr>
            <p:ph idx="1"/>
          </p:nvPr>
        </p:nvSpPr>
        <p:spPr/>
        <p:txBody>
          <a:bodyPr>
            <a:normAutofit fontScale="85000" lnSpcReduction="10000"/>
          </a:bodyPr>
          <a:lstStyle/>
          <a:p>
            <a:pPr eaLnBrk="1" hangingPunct="1">
              <a:lnSpc>
                <a:spcPct val="90000"/>
              </a:lnSpc>
              <a:buFont typeface="Wingdings" charset="2"/>
              <a:buChar char="s"/>
              <a:defRPr/>
            </a:pPr>
            <a:r>
              <a:rPr lang="en-US" sz="2800"/>
              <a:t>Mechanism was to bring NATO Forces into Somalia to bolster the two countries that had African Union peacekeepers so they could overcome Al Shabab</a:t>
            </a:r>
          </a:p>
          <a:p>
            <a:pPr eaLnBrk="1" hangingPunct="1">
              <a:lnSpc>
                <a:spcPct val="90000"/>
              </a:lnSpc>
              <a:buFont typeface="Wingdings" charset="2"/>
              <a:buChar char="s"/>
              <a:defRPr/>
            </a:pPr>
            <a:r>
              <a:rPr lang="en-US" sz="2800"/>
              <a:t>Counter Mechanism was</a:t>
            </a:r>
          </a:p>
          <a:p>
            <a:pPr lvl="1" eaLnBrk="1" hangingPunct="1">
              <a:lnSpc>
                <a:spcPct val="90000"/>
              </a:lnSpc>
              <a:buFont typeface="Wingdings" charset="2"/>
              <a:buChar char="s"/>
              <a:defRPr/>
            </a:pPr>
            <a:r>
              <a:rPr lang="en-US" sz="2400"/>
              <a:t>To give jobs to the jihad fighters who wanted jobs (Good ev they wanted them)</a:t>
            </a:r>
          </a:p>
          <a:p>
            <a:pPr lvl="1" eaLnBrk="1" hangingPunct="1">
              <a:lnSpc>
                <a:spcPct val="90000"/>
              </a:lnSpc>
              <a:buFont typeface="Wingdings" charset="2"/>
              <a:buChar char="s"/>
              <a:defRPr/>
            </a:pPr>
            <a:r>
              <a:rPr lang="en-US" sz="2400"/>
              <a:t>Allow govt forces to fight their own fight against Al Shabab (good ev against Western forces, good ev that the government had been bolstered by Somali forces trained in Kenya) </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264458" y="6275668"/>
            <a:ext cx="6827822" cy="365125"/>
          </a:xfrm>
        </p:spPr>
        <p:txBody>
          <a:bodyPr/>
          <a:lstStyle/>
          <a:p>
            <a:r>
              <a:rPr lang="en-US" u="sng" dirty="0">
                <a:hlinkClick r:id="rId3"/>
              </a:rPr>
              <a:t>http://webbersconsulting.com/</a:t>
            </a:r>
            <a:r>
              <a:rPr lang="en-US" dirty="0"/>
              <a:t> Permission for use granted to HISD and HUDL.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871233" y="620688"/>
            <a:ext cx="6589199" cy="1280890"/>
          </a:xfrm>
        </p:spPr>
        <p:txBody>
          <a:bodyPr/>
          <a:lstStyle/>
          <a:p>
            <a:pPr algn="r" eaLnBrk="1" hangingPunct="1">
              <a:defRPr/>
            </a:pPr>
            <a:r>
              <a:rPr lang="en-US" dirty="0" smtClean="0"/>
              <a:t> </a:t>
            </a:r>
            <a:r>
              <a:rPr lang="en-US" dirty="0"/>
              <a:t>Charter 2011</a:t>
            </a:r>
          </a:p>
        </p:txBody>
      </p:sp>
      <p:sp>
        <p:nvSpPr>
          <p:cNvPr id="8195" name="Rectangle 3"/>
          <p:cNvSpPr>
            <a:spLocks noGrp="1" noChangeArrowheads="1"/>
          </p:cNvSpPr>
          <p:nvPr>
            <p:ph idx="1"/>
          </p:nvPr>
        </p:nvSpPr>
        <p:spPr>
          <a:xfrm>
            <a:off x="971600" y="1676400"/>
            <a:ext cx="7772400" cy="4419600"/>
          </a:xfrm>
          <a:ln>
            <a:noFill/>
          </a:ln>
        </p:spPr>
        <p:txBody>
          <a:bodyPr>
            <a:normAutofit lnSpcReduction="10000"/>
          </a:bodyPr>
          <a:lstStyle/>
          <a:p>
            <a:pPr eaLnBrk="1" hangingPunct="1">
              <a:lnSpc>
                <a:spcPct val="90000"/>
              </a:lnSpc>
              <a:defRPr/>
            </a:pPr>
            <a:r>
              <a:rPr lang="en-US" sz="1800" dirty="0">
                <a:latin typeface="Tahoma" charset="0"/>
                <a:ea typeface="ＭＳ Ｐゴシック" charset="0"/>
                <a:cs typeface="ＭＳ Ｐゴシック" charset="0"/>
              </a:rPr>
              <a:t>5.4 When suggesting parameters to the debate, or proposing particular models or criteria to judge it by, </a:t>
            </a:r>
            <a:r>
              <a:rPr lang="en-US" sz="1800" b="1" dirty="0">
                <a:solidFill>
                  <a:srgbClr val="FF0000"/>
                </a:solidFill>
                <a:latin typeface="Tahoma" charset="0"/>
                <a:ea typeface="ＭＳ Ｐゴシック" charset="0"/>
                <a:cs typeface="ＭＳ Ｐゴシック" charset="0"/>
              </a:rPr>
              <a:t>the Proposition must ensure such parameters, models or criteria are themselves reasonable.</a:t>
            </a:r>
            <a:r>
              <a:rPr lang="en-US" sz="1800" dirty="0">
                <a:solidFill>
                  <a:srgbClr val="FF0000"/>
                </a:solidFill>
                <a:latin typeface="Tahoma" charset="0"/>
                <a:ea typeface="ＭＳ Ｐゴシック" charset="0"/>
                <a:cs typeface="ＭＳ Ｐゴシック" charset="0"/>
              </a:rPr>
              <a:t> </a:t>
            </a:r>
            <a:r>
              <a:rPr lang="en-US" sz="1800" dirty="0">
                <a:latin typeface="Tahoma" charset="0"/>
                <a:ea typeface="ＭＳ Ｐゴシック" charset="0"/>
                <a:cs typeface="ＭＳ Ｐゴシック" charset="0"/>
              </a:rPr>
              <a:t>They must be ones that the ordinary intelligent person would accept as applicable to the debate.</a:t>
            </a:r>
          </a:p>
          <a:p>
            <a:pPr eaLnBrk="1" hangingPunct="1">
              <a:lnSpc>
                <a:spcPct val="90000"/>
              </a:lnSpc>
              <a:defRPr/>
            </a:pPr>
            <a:endParaRPr lang="en-US" sz="1800" dirty="0">
              <a:latin typeface="Tahoma" charset="0"/>
              <a:ea typeface="ＭＳ Ｐゴシック" charset="0"/>
              <a:cs typeface="ＭＳ Ｐゴシック" charset="0"/>
            </a:endParaRPr>
          </a:p>
          <a:p>
            <a:pPr eaLnBrk="1" hangingPunct="1">
              <a:lnSpc>
                <a:spcPct val="90000"/>
              </a:lnSpc>
              <a:defRPr/>
            </a:pPr>
            <a:r>
              <a:rPr lang="en-US" sz="1800" dirty="0">
                <a:latin typeface="Tahoma" charset="0"/>
                <a:ea typeface="ＭＳ Ｐゴシック" charset="0"/>
                <a:cs typeface="ＭＳ Ｐゴシック" charset="0"/>
              </a:rPr>
              <a:t>5.4.1 </a:t>
            </a:r>
            <a:r>
              <a:rPr lang="en-US" sz="1800" b="1" dirty="0">
                <a:solidFill>
                  <a:srgbClr val="FF0000"/>
                </a:solidFill>
                <a:latin typeface="Tahoma" charset="0"/>
                <a:ea typeface="ＭＳ Ｐゴシック" charset="0"/>
                <a:cs typeface="ＭＳ Ｐゴシック" charset="0"/>
              </a:rPr>
              <a:t>The Proposition</a:t>
            </a:r>
            <a:r>
              <a:rPr lang="ja-JP" altLang="en-US" sz="1800" b="1" dirty="0">
                <a:solidFill>
                  <a:srgbClr val="FF0000"/>
                </a:solidFill>
                <a:latin typeface="Tahoma" charset="0"/>
                <a:ea typeface="ＭＳ Ｐゴシック" charset="0"/>
                <a:cs typeface="ＭＳ Ｐゴシック" charset="0"/>
              </a:rPr>
              <a:t>‘</a:t>
            </a:r>
            <a:r>
              <a:rPr lang="en-US" sz="1800" b="1" dirty="0">
                <a:solidFill>
                  <a:srgbClr val="FF0000"/>
                </a:solidFill>
                <a:latin typeface="Tahoma" charset="0"/>
                <a:ea typeface="ＭＳ Ｐゴシック" charset="0"/>
                <a:cs typeface="ＭＳ Ｐゴシック" charset="0"/>
              </a:rPr>
              <a:t>s ability to set reasonable parameters to a debate does not provide a </a:t>
            </a:r>
            <a:r>
              <a:rPr lang="en-US" sz="1800" b="1" dirty="0" err="1">
                <a:solidFill>
                  <a:srgbClr val="FF0000"/>
                </a:solidFill>
                <a:latin typeface="Tahoma" charset="0"/>
                <a:ea typeface="ＭＳ Ｐゴシック" charset="0"/>
                <a:cs typeface="ＭＳ Ｐゴシック" charset="0"/>
              </a:rPr>
              <a:t>licence</a:t>
            </a:r>
            <a:r>
              <a:rPr lang="en-US" sz="1800" b="1" dirty="0">
                <a:solidFill>
                  <a:srgbClr val="FF0000"/>
                </a:solidFill>
                <a:latin typeface="Tahoma" charset="0"/>
                <a:ea typeface="ＭＳ Ｐゴシック" charset="0"/>
                <a:cs typeface="ＭＳ Ｐゴシック" charset="0"/>
              </a:rPr>
              <a:t> to restrict the motion arbitrarily.</a:t>
            </a:r>
          </a:p>
          <a:p>
            <a:pPr eaLnBrk="1" hangingPunct="1">
              <a:lnSpc>
                <a:spcPct val="90000"/>
              </a:lnSpc>
              <a:defRPr/>
            </a:pPr>
            <a:endParaRPr lang="en-US" sz="1800" b="1" dirty="0">
              <a:latin typeface="Tahoma" charset="0"/>
              <a:ea typeface="ＭＳ Ｐゴシック" charset="0"/>
              <a:cs typeface="ＭＳ Ｐゴシック" charset="0"/>
            </a:endParaRPr>
          </a:p>
          <a:p>
            <a:pPr eaLnBrk="1" hangingPunct="1">
              <a:lnSpc>
                <a:spcPct val="90000"/>
              </a:lnSpc>
              <a:defRPr/>
            </a:pPr>
            <a:r>
              <a:rPr lang="en-US" sz="1800" dirty="0">
                <a:latin typeface="Tahoma" charset="0"/>
                <a:ea typeface="ＭＳ Ｐゴシック" charset="0"/>
                <a:cs typeface="ＭＳ Ｐゴシック" charset="0"/>
              </a:rPr>
              <a:t>5.4.2 When the motion requires the Proposition to propose a solution to a problem and </a:t>
            </a:r>
            <a:r>
              <a:rPr lang="en-US" sz="1800" b="1" dirty="0">
                <a:solidFill>
                  <a:srgbClr val="FF0000"/>
                </a:solidFill>
                <a:latin typeface="Tahoma" charset="0"/>
                <a:ea typeface="ＭＳ Ｐゴシック" charset="0"/>
                <a:cs typeface="ＭＳ Ｐゴシック" charset="0"/>
              </a:rPr>
              <a:t>the Proposition has to set out the details of its proposed solution to prove its effectiveness, the Proposition must ensure that the detailed solution given (the Proposition</a:t>
            </a:r>
            <a:r>
              <a:rPr lang="ja-JP" altLang="en-US" sz="1800" b="1" dirty="0">
                <a:solidFill>
                  <a:srgbClr val="FF0000"/>
                </a:solidFill>
                <a:latin typeface="Tahoma" charset="0"/>
                <a:ea typeface="ＭＳ Ｐゴシック" charset="0"/>
                <a:cs typeface="ＭＳ Ｐゴシック" charset="0"/>
              </a:rPr>
              <a:t>‘</a:t>
            </a:r>
            <a:r>
              <a:rPr lang="en-US" sz="1800" b="1" dirty="0">
                <a:solidFill>
                  <a:srgbClr val="FF0000"/>
                </a:solidFill>
                <a:latin typeface="Tahoma" charset="0"/>
                <a:ea typeface="ＭＳ Ｐゴシック" charset="0"/>
                <a:cs typeface="ＭＳ Ｐゴシック" charset="0"/>
              </a:rPr>
              <a:t>s </a:t>
            </a:r>
            <a:r>
              <a:rPr lang="en-US" sz="1800" b="1" dirty="0">
                <a:solidFill>
                  <a:srgbClr val="FF0000"/>
                </a:solidFill>
                <a:latin typeface="Tahoma" charset="0"/>
                <a:ea typeface="ＭＳ Ｐゴシック" charset="0"/>
                <a:cs typeface="Lucida Grande" charset="0"/>
              </a:rPr>
              <a:t>‗</a:t>
            </a:r>
            <a:r>
              <a:rPr lang="en-US" sz="1800" b="1" dirty="0">
                <a:solidFill>
                  <a:srgbClr val="FF0000"/>
                </a:solidFill>
                <a:latin typeface="Tahoma" charset="0"/>
                <a:ea typeface="ＭＳ Ｐゴシック" charset="0"/>
                <a:cs typeface="ＭＳ Ｐゴシック" charset="0"/>
              </a:rPr>
              <a:t>model</a:t>
            </a:r>
            <a:r>
              <a:rPr lang="ja-JP" altLang="en-US" sz="1800" b="1" dirty="0">
                <a:solidFill>
                  <a:srgbClr val="FF0000"/>
                </a:solidFill>
                <a:latin typeface="Tahoma" charset="0"/>
                <a:ea typeface="ＭＳ Ｐゴシック" charset="0"/>
                <a:cs typeface="ＭＳ Ｐゴシック" charset="0"/>
              </a:rPr>
              <a:t>‘</a:t>
            </a:r>
            <a:r>
              <a:rPr lang="en-US" sz="1800" b="1" dirty="0">
                <a:solidFill>
                  <a:srgbClr val="FF0000"/>
                </a:solidFill>
                <a:latin typeface="Tahoma" charset="0"/>
                <a:ea typeface="ＭＳ Ｐゴシック" charset="0"/>
                <a:cs typeface="ＭＳ Ｐゴシック" charset="0"/>
              </a:rPr>
              <a:t> or </a:t>
            </a:r>
            <a:r>
              <a:rPr lang="en-US" sz="1800" b="1" dirty="0">
                <a:solidFill>
                  <a:srgbClr val="FF0000"/>
                </a:solidFill>
                <a:latin typeface="Tahoma" charset="0"/>
                <a:ea typeface="ＭＳ Ｐゴシック" charset="0"/>
                <a:cs typeface="Lucida Grande" charset="0"/>
              </a:rPr>
              <a:t>‗</a:t>
            </a:r>
            <a:r>
              <a:rPr lang="en-US" sz="1800" b="1" dirty="0">
                <a:solidFill>
                  <a:srgbClr val="FF0000"/>
                </a:solidFill>
                <a:latin typeface="Tahoma" charset="0"/>
                <a:ea typeface="ＭＳ Ｐゴシック" charset="0"/>
                <a:cs typeface="ＭＳ Ｐゴシック" charset="0"/>
              </a:rPr>
              <a:t>plan</a:t>
            </a:r>
            <a:r>
              <a:rPr lang="ja-JP" altLang="en-US" sz="1800" b="1" dirty="0">
                <a:solidFill>
                  <a:srgbClr val="FF0000"/>
                </a:solidFill>
                <a:latin typeface="Tahoma" charset="0"/>
                <a:ea typeface="ＭＳ Ｐゴシック" charset="0"/>
                <a:cs typeface="ＭＳ Ｐゴシック" charset="0"/>
              </a:rPr>
              <a:t>‘</a:t>
            </a:r>
            <a:r>
              <a:rPr lang="en-US" sz="1800" b="1" dirty="0">
                <a:solidFill>
                  <a:srgbClr val="FF0000"/>
                </a:solidFill>
                <a:latin typeface="Tahoma" charset="0"/>
                <a:ea typeface="ＭＳ Ｐゴシック" charset="0"/>
                <a:cs typeface="ＭＳ Ｐゴシック" charset="0"/>
              </a:rPr>
              <a:t>) is a reasonable one</a:t>
            </a:r>
            <a:r>
              <a:rPr lang="en-US" sz="1800" b="1" dirty="0">
                <a:latin typeface="Tahoma" charset="0"/>
                <a:ea typeface="ＭＳ Ｐゴシック" charset="0"/>
                <a:cs typeface="ＭＳ Ｐゴシック" charset="0"/>
              </a:rPr>
              <a:t>, </a:t>
            </a:r>
            <a:r>
              <a:rPr lang="en-US" sz="1800" dirty="0">
                <a:latin typeface="Tahoma" charset="0"/>
                <a:ea typeface="ＭＳ Ｐゴシック" charset="0"/>
                <a:cs typeface="ＭＳ Ｐゴシック" charset="0"/>
              </a:rPr>
              <a:t>such that the ordinary intelligent person would accept it is applicable to the debate.</a:t>
            </a:r>
            <a:endParaRPr lang="en-US" dirty="0">
              <a:latin typeface="Tahoma" charset="0"/>
              <a:ea typeface="ＭＳ Ｐゴシック" charset="0"/>
              <a:cs typeface="ＭＳ Ｐゴシック" charset="0"/>
            </a:endParaRPr>
          </a:p>
        </p:txBody>
      </p:sp>
      <p:sp>
        <p:nvSpPr>
          <p:cNvPr id="5" name="Footer Placeholder 4"/>
          <p:cNvSpPr>
            <a:spLocks noGrp="1"/>
          </p:cNvSpPr>
          <p:nvPr>
            <p:ph type="ftr" sz="quarter" idx="11"/>
          </p:nvPr>
        </p:nvSpPr>
        <p:spPr>
          <a:xfrm>
            <a:off x="1763688" y="6309320"/>
            <a:ext cx="5616624" cy="365125"/>
          </a:xfrm>
        </p:spPr>
        <p:txBody>
          <a:bodyPr/>
          <a:lstStyle/>
          <a:p>
            <a:r>
              <a:rPr lang="en-US" u="sng" dirty="0">
                <a:hlinkClick r:id="rId3"/>
              </a:rPr>
              <a:t>http://webbersconsulting.com/</a:t>
            </a:r>
            <a:r>
              <a:rPr lang="en-US" dirty="0"/>
              <a:t> Permission for use granted to HISD and HUDL. </a:t>
            </a:r>
          </a:p>
        </p:txBody>
      </p:sp>
      <p:pic>
        <p:nvPicPr>
          <p:cNvPr id="2" name="Picture 1"/>
          <p:cNvPicPr>
            <a:picLocks noChangeAspect="1"/>
          </p:cNvPicPr>
          <p:nvPr/>
        </p:nvPicPr>
        <p:blipFill>
          <a:blip r:embed="rId4">
            <a:clrChange>
              <a:clrFrom>
                <a:srgbClr val="FFFFFF"/>
              </a:clrFrom>
              <a:clrTo>
                <a:srgbClr val="FFFFFF">
                  <a:alpha val="0"/>
                </a:srgbClr>
              </a:clrTo>
            </a:clrChange>
          </a:blip>
          <a:stretch>
            <a:fillRect/>
          </a:stretch>
        </p:blipFill>
        <p:spPr>
          <a:xfrm>
            <a:off x="1331640" y="548680"/>
            <a:ext cx="3024336" cy="82290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www.womenshealthmag.com/files/wh6_uploads/imagecache/scale_600_wide/images/judge-approves-plan-b.jpg"/>
          <p:cNvPicPr>
            <a:picLocks noChangeAspect="1" noChangeArrowheads="1"/>
          </p:cNvPicPr>
          <p:nvPr/>
        </p:nvPicPr>
        <p:blipFill rotWithShape="1">
          <a:blip r:embed="rId3">
            <a:extLst>
              <a:ext uri="{28A0092B-C50C-407E-A947-70E740481C1C}">
                <a14:useLocalDpi xmlns:a14="http://schemas.microsoft.com/office/drawing/2010/main" val="0"/>
              </a:ext>
            </a:extLst>
          </a:blip>
          <a:srcRect r="38841" b="77519"/>
          <a:stretch/>
        </p:blipFill>
        <p:spPr bwMode="auto">
          <a:xfrm>
            <a:off x="-36512" y="-25315"/>
            <a:ext cx="9143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womenshealthmag.com/files/wh6_uploads/imagecache/scale_600_wide/images/judge-approves-plan-b.jpg"/>
          <p:cNvPicPr>
            <a:picLocks noChangeAspect="1" noChangeArrowheads="1"/>
          </p:cNvPicPr>
          <p:nvPr/>
        </p:nvPicPr>
        <p:blipFill rotWithShape="1">
          <a:blip r:embed="rId3">
            <a:extLst>
              <a:ext uri="{28A0092B-C50C-407E-A947-70E740481C1C}">
                <a14:useLocalDpi xmlns:a14="http://schemas.microsoft.com/office/drawing/2010/main" val="0"/>
              </a:ext>
            </a:extLst>
          </a:blip>
          <a:srcRect l="8387" t="22665" r="14754" b="17361"/>
          <a:stretch/>
        </p:blipFill>
        <p:spPr bwMode="auto">
          <a:xfrm>
            <a:off x="4644008" y="2132856"/>
            <a:ext cx="4392488" cy="2736304"/>
          </a:xfrm>
          <a:prstGeom prst="rect">
            <a:avLst/>
          </a:prstGeom>
          <a:noFill/>
          <a:extLst>
            <a:ext uri="{909E8E84-426E-40DD-AFC4-6F175D3DCCD1}">
              <a14:hiddenFill xmlns:a14="http://schemas.microsoft.com/office/drawing/2010/main">
                <a:solidFill>
                  <a:srgbClr val="FFFFFF"/>
                </a:solidFill>
              </a14:hiddenFill>
            </a:ext>
          </a:extLst>
        </p:spPr>
      </p:pic>
      <p:sp>
        <p:nvSpPr>
          <p:cNvPr id="11266" name="Rectangle 2"/>
          <p:cNvSpPr>
            <a:spLocks noGrp="1" noChangeArrowheads="1"/>
          </p:cNvSpPr>
          <p:nvPr>
            <p:ph type="title"/>
          </p:nvPr>
        </p:nvSpPr>
        <p:spPr>
          <a:xfrm>
            <a:off x="144017" y="332656"/>
            <a:ext cx="9108503" cy="667269"/>
          </a:xfrm>
        </p:spPr>
        <p:txBody>
          <a:bodyPr>
            <a:noAutofit/>
          </a:bodyPr>
          <a:lstStyle/>
          <a:p>
            <a:pPr eaLnBrk="1" hangingPunct="1">
              <a:defRPr/>
            </a:pPr>
            <a:r>
              <a:rPr lang="en-US" dirty="0">
                <a:solidFill>
                  <a:schemeClr val="bg1"/>
                </a:solidFill>
              </a:rPr>
              <a:t>WSDC Notes the Adjudicator </a:t>
            </a:r>
            <a:r>
              <a:rPr lang="en-US" sz="1600" dirty="0">
                <a:solidFill>
                  <a:schemeClr val="bg1"/>
                </a:solidFill>
              </a:rPr>
              <a:t>by</a:t>
            </a:r>
            <a:r>
              <a:rPr lang="en-US" sz="2400" dirty="0">
                <a:solidFill>
                  <a:schemeClr val="bg1"/>
                </a:solidFill>
              </a:rPr>
              <a:t> </a:t>
            </a:r>
            <a:r>
              <a:rPr lang="en-US" sz="1600" dirty="0">
                <a:solidFill>
                  <a:schemeClr val="bg1"/>
                </a:solidFill>
              </a:rPr>
              <a:t>Christopher </a:t>
            </a:r>
            <a:r>
              <a:rPr lang="en-US" sz="1600" dirty="0" smtClean="0">
                <a:solidFill>
                  <a:schemeClr val="bg1"/>
                </a:solidFill>
              </a:rPr>
              <a:t>Erskine</a:t>
            </a:r>
            <a:endParaRPr lang="en-US" sz="1600" dirty="0">
              <a:solidFill>
                <a:schemeClr val="bg1"/>
              </a:solidFill>
            </a:endParaRPr>
          </a:p>
        </p:txBody>
      </p:sp>
      <p:sp>
        <p:nvSpPr>
          <p:cNvPr id="11267" name="Rectangle 3"/>
          <p:cNvSpPr>
            <a:spLocks noGrp="1" noChangeArrowheads="1"/>
          </p:cNvSpPr>
          <p:nvPr>
            <p:ph idx="1"/>
          </p:nvPr>
        </p:nvSpPr>
        <p:spPr>
          <a:xfrm>
            <a:off x="107504" y="1215267"/>
            <a:ext cx="4320480" cy="5526101"/>
          </a:xfrm>
          <a:ln>
            <a:noFill/>
          </a:ln>
        </p:spPr>
        <p:txBody>
          <a:bodyPr>
            <a:noAutofit/>
          </a:bodyPr>
          <a:lstStyle/>
          <a:p>
            <a:pPr eaLnBrk="1" hangingPunct="1">
              <a:lnSpc>
                <a:spcPct val="90000"/>
              </a:lnSpc>
              <a:buFont typeface="Wingdings" charset="2"/>
              <a:buChar char="s"/>
              <a:defRPr/>
            </a:pPr>
            <a:r>
              <a:rPr lang="en-US" sz="2400" dirty="0">
                <a:solidFill>
                  <a:schemeClr val="bg1"/>
                </a:solidFill>
              </a:rPr>
              <a:t>7.4 In responding to the proposition case, </a:t>
            </a:r>
            <a:r>
              <a:rPr lang="en-US" sz="2400" b="1" dirty="0">
                <a:solidFill>
                  <a:srgbClr val="FF0000"/>
                </a:solidFill>
              </a:rPr>
              <a:t>the opposition team may produce a positive choice of its own, or merely attack the case presented by the proposition</a:t>
            </a:r>
            <a:r>
              <a:rPr lang="en-US" sz="2400" dirty="0"/>
              <a:t>. </a:t>
            </a:r>
            <a:r>
              <a:rPr lang="en-US" sz="2400" dirty="0">
                <a:solidFill>
                  <a:schemeClr val="bg1"/>
                </a:solidFill>
              </a:rPr>
              <a:t>If it chooses to produce a positive case of its own, it must in fact produce that case through its speeches, and not concentrate solely on attacking the case presented by the proposition.</a:t>
            </a:r>
          </a:p>
        </p:txBody>
      </p:sp>
      <p:sp>
        <p:nvSpPr>
          <p:cNvPr id="5" name="Footer Placeholder 4"/>
          <p:cNvSpPr>
            <a:spLocks noGrp="1"/>
          </p:cNvSpPr>
          <p:nvPr>
            <p:ph type="ftr" sz="quarter" idx="11"/>
          </p:nvPr>
        </p:nvSpPr>
        <p:spPr>
          <a:xfrm>
            <a:off x="264458" y="6525344"/>
            <a:ext cx="4163526" cy="365125"/>
          </a:xfrm>
        </p:spPr>
        <p:txBody>
          <a:bodyPr/>
          <a:lstStyle/>
          <a:p>
            <a:r>
              <a:rPr lang="en-US" u="sng" dirty="0">
                <a:hlinkClick r:id="rId4"/>
              </a:rPr>
              <a:t>http://webbersconsulting.com/</a:t>
            </a:r>
            <a:r>
              <a:rPr lang="en-US" dirty="0"/>
              <a:t> Permission for use granted to HISD and HUDL.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70477" y="260648"/>
            <a:ext cx="4705579" cy="1292843"/>
          </a:xfrm>
          <a:noFill/>
        </p:spPr>
        <p:txBody>
          <a:bodyPr>
            <a:noAutofit/>
          </a:bodyPr>
          <a:lstStyle/>
          <a:p>
            <a:pPr algn="ctr" eaLnBrk="1" hangingPunct="1">
              <a:defRPr/>
            </a:pPr>
            <a:r>
              <a:rPr lang="en-US" sz="4000" b="1" dirty="0">
                <a:solidFill>
                  <a:schemeClr val="tx1">
                    <a:lumMod val="95000"/>
                    <a:lumOff val="5000"/>
                  </a:schemeClr>
                </a:solidFill>
                <a:latin typeface="Tahoma" charset="0"/>
                <a:ea typeface="ＭＳ Ｐゴシック" charset="0"/>
                <a:cs typeface="ＭＳ Ｐゴシック" charset="0"/>
              </a:rPr>
              <a:t>Opposition </a:t>
            </a:r>
            <a:r>
              <a:rPr lang="en-US" sz="4000" b="1" dirty="0" smtClean="0">
                <a:solidFill>
                  <a:schemeClr val="tx1">
                    <a:lumMod val="95000"/>
                    <a:lumOff val="5000"/>
                  </a:schemeClr>
                </a:solidFill>
                <a:latin typeface="Tahoma" charset="0"/>
                <a:ea typeface="ＭＳ Ｐゴシック" charset="0"/>
                <a:cs typeface="ＭＳ Ｐゴシック" charset="0"/>
              </a:rPr>
              <a:t/>
            </a:r>
            <a:br>
              <a:rPr lang="en-US" sz="4000" b="1" dirty="0" smtClean="0">
                <a:solidFill>
                  <a:schemeClr val="tx1">
                    <a:lumMod val="95000"/>
                    <a:lumOff val="5000"/>
                  </a:schemeClr>
                </a:solidFill>
                <a:latin typeface="Tahoma" charset="0"/>
                <a:ea typeface="ＭＳ Ｐゴシック" charset="0"/>
                <a:cs typeface="ＭＳ Ｐゴシック" charset="0"/>
              </a:rPr>
            </a:br>
            <a:r>
              <a:rPr lang="en-US" sz="4000" b="1" dirty="0" smtClean="0">
                <a:solidFill>
                  <a:schemeClr val="tx1">
                    <a:lumMod val="95000"/>
                    <a:lumOff val="5000"/>
                  </a:schemeClr>
                </a:solidFill>
                <a:latin typeface="Tahoma" charset="0"/>
                <a:ea typeface="ＭＳ Ｐゴシック" charset="0"/>
                <a:cs typeface="ＭＳ Ｐゴシック" charset="0"/>
              </a:rPr>
              <a:t>Strategies </a:t>
            </a:r>
            <a:br>
              <a:rPr lang="en-US" sz="4000" b="1" dirty="0" smtClean="0">
                <a:solidFill>
                  <a:schemeClr val="tx1">
                    <a:lumMod val="95000"/>
                    <a:lumOff val="5000"/>
                  </a:schemeClr>
                </a:solidFill>
                <a:latin typeface="Tahoma" charset="0"/>
                <a:ea typeface="ＭＳ Ｐゴシック" charset="0"/>
                <a:cs typeface="ＭＳ Ｐゴシック" charset="0"/>
              </a:rPr>
            </a:br>
            <a:endParaRPr lang="en-US" sz="4800" b="1" dirty="0">
              <a:solidFill>
                <a:schemeClr val="tx1">
                  <a:lumMod val="95000"/>
                  <a:lumOff val="5000"/>
                </a:schemeClr>
              </a:solidFill>
              <a:latin typeface="Tahoma" charset="0"/>
              <a:ea typeface="ＭＳ Ｐゴシック" charset="0"/>
              <a:cs typeface="ＭＳ Ｐゴシック" charset="0"/>
            </a:endParaRPr>
          </a:p>
        </p:txBody>
      </p:sp>
      <p:sp>
        <p:nvSpPr>
          <p:cNvPr id="3075" name="Rectangle 3"/>
          <p:cNvSpPr>
            <a:spLocks noGrp="1" noChangeArrowheads="1"/>
          </p:cNvSpPr>
          <p:nvPr>
            <p:ph idx="1"/>
          </p:nvPr>
        </p:nvSpPr>
        <p:spPr>
          <a:xfrm>
            <a:off x="827584" y="1700808"/>
            <a:ext cx="3960440" cy="5469908"/>
          </a:xfrm>
          <a:ln w="28575" cmpd="sng">
            <a:noFill/>
          </a:ln>
        </p:spPr>
        <p:txBody>
          <a:bodyPr>
            <a:normAutofit/>
          </a:bodyPr>
          <a:lstStyle/>
          <a:p>
            <a:pPr eaLnBrk="1" hangingPunct="1">
              <a:buFont typeface="Wingdings" charset="2"/>
              <a:buNone/>
              <a:defRPr/>
            </a:pPr>
            <a:r>
              <a:rPr lang="en-US" sz="3200" dirty="0">
                <a:solidFill>
                  <a:schemeClr val="tx1">
                    <a:lumMod val="95000"/>
                    <a:lumOff val="5000"/>
                  </a:schemeClr>
                </a:solidFill>
              </a:rPr>
              <a:t>Counterproposals:</a:t>
            </a:r>
          </a:p>
          <a:p>
            <a:pPr eaLnBrk="1" hangingPunct="1">
              <a:buFont typeface="Wingdings" charset="2"/>
              <a:buChar char="s"/>
              <a:defRPr/>
            </a:pPr>
            <a:r>
              <a:rPr lang="en-US" sz="3200" dirty="0" smtClean="0">
                <a:solidFill>
                  <a:schemeClr val="tx1">
                    <a:lumMod val="95000"/>
                    <a:lumOff val="5000"/>
                  </a:schemeClr>
                </a:solidFill>
              </a:rPr>
              <a:t>Must </a:t>
            </a:r>
            <a:r>
              <a:rPr lang="en-US" sz="3200" dirty="0">
                <a:solidFill>
                  <a:schemeClr val="tx1">
                    <a:lumMod val="95000"/>
                    <a:lumOff val="5000"/>
                  </a:schemeClr>
                </a:solidFill>
              </a:rPr>
              <a:t>be mutually </a:t>
            </a:r>
            <a:r>
              <a:rPr lang="en-US" sz="3200" dirty="0" smtClean="0">
                <a:solidFill>
                  <a:schemeClr val="tx1">
                    <a:lumMod val="95000"/>
                    <a:lumOff val="5000"/>
                  </a:schemeClr>
                </a:solidFill>
              </a:rPr>
              <a:t>exclusive</a:t>
            </a:r>
          </a:p>
          <a:p>
            <a:pPr marL="0" indent="0" eaLnBrk="1" hangingPunct="1">
              <a:buNone/>
              <a:defRPr/>
            </a:pPr>
            <a:endParaRPr lang="en-US" sz="2000" dirty="0">
              <a:solidFill>
                <a:schemeClr val="tx1">
                  <a:lumMod val="95000"/>
                  <a:lumOff val="5000"/>
                </a:schemeClr>
              </a:solidFill>
            </a:endParaRPr>
          </a:p>
          <a:p>
            <a:pPr eaLnBrk="1" hangingPunct="1">
              <a:buFont typeface="Wingdings" charset="2"/>
              <a:buChar char="s"/>
              <a:defRPr/>
            </a:pPr>
            <a:r>
              <a:rPr lang="en-US" sz="3200" dirty="0" smtClean="0">
                <a:solidFill>
                  <a:schemeClr val="tx1">
                    <a:lumMod val="95000"/>
                    <a:lumOff val="5000"/>
                  </a:schemeClr>
                </a:solidFill>
              </a:rPr>
              <a:t>If </a:t>
            </a:r>
            <a:r>
              <a:rPr lang="en-US" sz="3200" dirty="0">
                <a:solidFill>
                  <a:schemeClr val="tx1">
                    <a:lumMod val="95000"/>
                    <a:lumOff val="5000"/>
                  </a:schemeClr>
                </a:solidFill>
              </a:rPr>
              <a:t>it is equally as good it is not a reason to reject the proposal; must be net beneficial</a:t>
            </a:r>
          </a:p>
        </p:txBody>
      </p:sp>
      <p:sp>
        <p:nvSpPr>
          <p:cNvPr id="3" name="AutoShape 2" descr="data:image/jpeg;base64,/9j/4AAQSkZJRgABAQAAAQABAAD/2wCEAAkGBxQTEhQUEhQVFhUUGBcaFxcXFxQaFxwcGBQcFxcXFBgYHCggGBwlHRgYITEhJSksLi4uFx8zODQsNygtLisBCgoKDg0OGxAQGywkICQsLCwsLCwsLCwsLCwsLCwsLCwsLCwsLCwsLCwsLCwsLCwsLCwsLCwsLCwsLCwsLCwsLP/AABEIAQEAxAMBIgACEQEDEQH/xAAcAAAABwEBAAAAAAAAAAAAAAAAAQIDBAUGBwj/xABLEAACAQMCBAQDBAYGCAILAAABAgMABBESIQUGEzEiQVFhMnGBBxSRoRUjQrHR8CQzUnLB4SU1Q2J0krKzU/EXNkRUY3OCg6Kjw//EABkBAAMBAQEAAAAAAAAAAAAAAAECAwAEBf/EACoRAAICAgIBBAICAQUAAAAAAAABAhEDIRIxUQQTQWEicTKRsRQzgaHR/9oADAMBAAIRAxEAPwDDMDSD3p0kUUUZd0RManZUXJAGXYKuSe25FeYrbO4Zamzmr2LlW7a4mthEOrbqHlBkQKqkKwOonByG/I+lJ4Jytc3UIniWNImYKjzSrGHbONMecljnbt32q3CXgXnHyUpJxSdVXMPLV090bMRYuFDEozKBgAHUGzgggggj+IpqPl6dobmYRjp2jtHMda5DIQGAH7Xcbil9uXgPOPkqiaGaseBcCnvJTFbKGcKXILKo0ghScn3YU9x7le7s4urPFiInHUR43XPkDpY4zjHpnbvQUJNWkNzinRUMaSTWjv8AkO+ht2uJIlESJrYiRCdOM5AG/bypvgnJF7dwia3iVoyWAJkRSSjFW2O/cEU/ty6oHuR8mdzSWNXPL3LFzeiQ26KRFp16nVMagSPiP+6aVxPlC7geFJogvXZUibXGY2ZiAF1qSB3zvjbfyODwl4D7kV8lFmlVex8mXjTzW4jXqW665QZECqpUEHV55DfkfSoHAeETXcqwwJmRlLgMQuwAJ3PzFBwfgKyR8kEU4tXfFuULy2lhhlh/WXBYRKjoxYrjI2OB8WcnbAJ8qf4ryReW8ckrrEyRHEvSlWRo8/8AirgFfL1wDntvR4S8G9yHkzuaICtHwzka9nhSeKNDHLnQTLGpOGIwAxG+xql4pYSWzvFOhjkj+JTg7YyCCCQQR5g0HBoynFukMAUeqtbD9mfEioYQphgCP10fYjIqmueXrlLea5dAIreVopDrUkOsgjIC9yNRG9H25eAe7HyVOaMNV3dco3aT20DRr1LoM0I1pghV1NqPZdqFhyjdzTzwJGoe3/rizqsaemX88gHsD2NbhLwD3I+SnWTelGSrDjvLlxZ9MzqumUZjkjdXjbz8LD2IO43B2zvVdprVXZk09oBNCgB/O9FSmHmaknOPCcMNwfQjcH6HegaGan0wnXeZ71Rw+44ijYfiVvawgDZgSHD757hXb5dOqLjgA4LwXH/vcR/HqmqjjHMEEnCbG0RmM0EhZwUcKBplGQ5Gk/GvY+dS7HjdpPYWlpdTPbvZTrKGELyrIqlyANHwnS+N+xHmK7ua5f8ABycWlf2bW4/9aI/+B/8A6PWd4f8A6q4//wAXc/vWoM/PcR40t+EforH0cYxIUwx6mk/7zZ098D12pPE+YbOKxvre2me4e/neU5heJY1kZSQxceIgAjbckjYCjyjvZuL1od+w8/6Qk/4Z/wDuxU3zAqwcvNDA33mGSZi1woCRxsJg2gox15JUDOMeLPzrvsv5ggsrt5blmVGhZAVR38RkRsYQEjZTTK8eh/QM9jlvvEk2tV0PgjrI+deNI2U9z5UmJpQSHmnz/o2H2t2atb2khukjMcBxAxOqbPTzoAIyR7g96ncrXBgg4BEDgXDTyMASM6reWQAjz3lB38wKzfPvHeGXtvGRcXC3NvA6xIsMgRnKqdLl4ztqQbgirJ/tLt4jw6K3YNDEoS5Z4JdahURR0sgHPxfCD2FU1dk6dUFyvbdOHmKM48AlUfLFwV//ABIqFzAD+gOF4OCLg6T6ERXWkj5YGPlUi15ssOtxfVNIsd+IxGwgnYj+jlJCV052Y53xnNVXM3H7Z7GzsrJpJvu8hd5HjaJf6uRTs++S0ucDOAO9BtJGSbZrOZrpRYT8QRsPxOC1hA7FchhJv6hHf/krO/ZaB+kovXpzf9IqHxbjMM3C7G0BfrQSlpRokVQNEw2cjSd3XsT3pHJHE4LO9jmlyqKkikqju2WUY2UE+VK3ckMl+LLbgdikfMMWLqO5LSXjkIWJhJD/AKt8k4O+NsfDVhwQbczf35v+mastwXjaw3q3QVmRbidyAMMUleQZAbG+mQNg+mNqvrjmC0ii4j93lklk4iWwphkjEQfVnWz/ABEdRu25wBjuadNCtMlWdlFLwfg4mnWALdRsrMrNqYSS4jXHwk/2jsMVlPtQuGl4lKZImhKpGgVyhLKNRD5QkYbUcb/s7+lTbzjkDcO4fbLr6lrcrJIBHJgIryHIbThviXYEneoP2k8TS7vWuLfU0XSiTJR1OpWkJ8LAHG4396TJ/AfH/MuuVJm/QPFfE3hkIU6myB0YT4TnI7mp3KvD4J+AXEVzOIInuCWmJGxEkbDJb1YAfWszwDmCCLhV/auzda4fMYCOQR0413YDSu6nuR2ohxyEcDuLHLfeJJg6rofSR1Y2zrxpGynz8q0X1+jOPf7N/wAyoBxrgYU5AS4APqBBsaobbmC2h4jxe1vG6cN65Tq5ACnQUIc/sgh9m7AjemeK85Wj8Q4VOrv07RJVmPSlBUtFpXClctv6ZqHacx2T3HFBOCIb4npT9EuyHQUyUK6x3BG37JzinbXkRRfgg8+cDvLRbeGa4M9mu1q2IwBhMBGCrnVo7HJBAJ27VlM1r+cOO272NlY20jzfdWDPM0bRqcRugVFff/afIBe5rH1DJ/I6MV8RQoU4FoVEcSaKizQJqYUAUVKU0WnzohoQ5A3JAHqTSVYHcEEe3augcjRiLhnEr1FT7xEdETsqtoHTjbwhtgcyE++BntSOZHtbwcIk1QG5uHgjuxEUDYdkDdRU3Ug6hny1VdYLV2S92nVGA6y5wCM+mRn8KMuO2Rn0zvXdIVSbilzwx4ofuaWqlIhEg0nwbqQMg+P6aRisLwy2Q8t37lFLrMAHKrr+KDs2Mjz/ABo/6ffZl6j6OfzSDPcfPP76ISD1G/bf91dj4zYRDiHL6iOMB45dY0Lhv1CfEMb/AFqRPyykHEeJt006U1i0sYKrpVh4XCbbHI1bf26f2PsT3/o5FCi93Yf3cj8/4VJa+QAbrjy3GK6P9nXGlk4dcl7W2LWFumg9MZfTC5zITvkmMbj1NJ5Hv+pZcUvBawPMJdaRCLUuRbx4RBu2PYVljXwwPI/lHNJOJL5ED6imTfZ866X9m79eXjEz28Yl0RusRh2RwkwCrG4yMlRt51C58tY34dYTyQxQXkjHqKkYiYrocksncDKod+2r3oPHq7Cp7qjnzcRwdyB8zSjxAd8jFdD+zmMR8N4pKsUcksOWj1xq+4gBAwRvv5VYfcI3veATSW8UUtykxnjWMKrEW+QWT21HvvvRWO1dmlkSdUcxjvQd8/wqTFeqSPEM+xFWHH7APxqWFVAVryNNIAAwzoCMDywTXQ/tGjils78RQxI1lPbgMiKGIZYnckgekrD6VuF2aUlr7OT3iqPGpGD8QBGxPY+2aQZBjORgeedvrXT+IcvI/BuGXEcaa4hamTCjLJIUV9RHfDaG3/smofGuIWdlxy4kuINUaJH00RYtIkMcZ16WZRkDVjv8VB4vs0cr6o52situpBHsQf3UbCt5xj+l8EjvZwpuEuCmtVRToaYpoOgYIAI+qisKBSTjxZaEuSsbIoBKOlUoQ1FClihSmojGkLT+KTo9anYUJShnelYowtANm+5KUycG4rDGpeXWGEajLkGKMDSo3P8AVsBjvpNROJ8CisP0PI5dJ5JYJbhJGHgVZIy5K48ABP5H0rI27Mjao3dG7Bkdkbfy1IQcU3dykks7M7Ebs7M7HHYFmJJrpWVUtbIODt70dxsrR4+O3dy6Mtv90X9cRiP/AGecN2JGhs+n1FYTlhWuOXeIwwK0kvWBEaglyCYWBCjc7K3/ACmuetxGZk6TTSmIdozLIY/YBC2nH0oWl08bao3kjbtqjd0bHpqQg4qnuoT2mdn4+ccV4BEfjjjk1r5rmFQMjyyUb/lNWfAeNme24tFIxaS2lvEBO56bF2j+gwy//QK4P13L9TqSdTOeprfqZxjOvOrONu9azlPhZlc6ncaxmQiRwWBJOHIbL5ye+e59aTJ6qMFbHh6WU/ku/s3gK8O4uD52yn/9M38K0nJvBpraz4hDBnrakKaCobLQJ8Bfw5+e1So+AwYwybMoUgM6qVGcBgpAYbnv6mrSbhsDMXcEM2MkSSJnAwMhWAO21JhzqVN6pFMmF7S+X/gouX06bcWK9ZJRbqZDKU6vUxO2rVGxXsVIwaavOBR3Vtw4yjVK00sRlbeUoiXBVXc+Jv6tO58qvzy7anV+r+MYY65csPRzqy3c9/WpNlwWBJA6pgqWZfE5ALAhmVSdIJ1N2H7Rro/FriS4ST5Gc4Pw1rG14osLaXVVdXXcgmHZhnz2qBbcAuU4rYzz3DzqJHRS5JZQ1vKcAAaRuN8YzgVs77g8Ejs0iZLABvE4BA7alVgD59xSOJ2aOoDjIDahuykEAjIKkEbEj60yjSS8CNXf2c/k5cnTmOKSWIrFPcySRvqQhhHCXzgHIwQvcCtNewW8ycehgkkeZlLSq64RH6LKnTIHiH6sZ7/DUe65Ljk8YlnDjOkmebK5G4Q6vDnz75881y3jFnLa3EsfVlDE+JhJIC4IypkIbxHDeee5oOXFXQODZ1Dl7jbQHgMRJ6VzZsjDPh1aYTGxHrq8I/8AmVAv5nXmG5Mdp97boD9VqiXA0W/jzKcbbD18Vc3wcINT4QAJl3OjBBAj38GCqnw47D0pzqOHLiSXX2L9WQORtsX1aiNhsT5CpvOrGWFlzxLmt57KO0W3hgiVw7dIt4myW2UjCeI6ju3aqClEADAG3lSM1FycnbLxioqkJIoMKBG9B6wwYY0KTQrUASrU70cigkf406tQbAMCM0rFPLRLHWsw3iod6NjVjppmaHIx606dGKRTSyaS6kEg+VAVUKHYO4rZcLvugvUUEkd99vrWY4fDkFvTz3rX8A4OZUDuAY9JGNWMHPc/hXH6mSrZ1enWzZ8ucQkvImYALowM52JGcgY7bEVGube4Eg7sdyAzMF/LarflhoordArLjJJ38z8/w+lWN3OvfSCPUH+Fc7hjcOVllJqVUV/B+JTHaa3dB5MCpH78itFHJgZNQbaZMZHnT0kgPauzDJLaZzZI3qhTynJwR/PrRPIpG58+1U13Oyalwd9tt/l9P8qo7m9lDBUXWT3OrH039hXTH1MZaXZzTxSjtmwaYDYeZrkfOltIbuRpNtWCv93GkZ9OxrbcMvH6hMqsGHYYOkAeh7H51nedYZWl6rAaSAFI3x3Ok/Uk++a08nKOiaWzINtSC9OzCmCaimVEs1FmgaSxpkEDGiLUhmos0xiQKFNqaFYJIU7UtBvSQKdU1BiBYpaigfenFoGsbK0Yjp0dqcVK1msqb7h+rcd/X+NU8iFTgjFbLSKams1buKdToyZScNvQIyhG+c/Or3h3En6ZjU+EnB/GoE3AlJ8JI/On7HhRQHDE7dsfu3qGdQkjpw5EpFrwyKIyFJXGjUDowTkjbbHbauhW1ykaaUhcL6BQB+GRXOuB8L1sR1HXz8ONR8xhvLcVv+X+GCMZJkYn/wAR2b8u35Vyxf50mehOuO/8knhxUqzKGCkE4cEEEe1TYXwB60Z2Jz502nmcgKvdjsB/E+wp4x4OkcspJ7YJY5C66FBG+snYAY9apouXurIzyEKp20fEGGds5/HPfelcW5iBHSiyE8z+0x9T6D2pnh/HdOzVl6vHDJ58v/whkUpop7+2uLaVgHLRr8SMcnSezRudynljuDnOe9FPxhHDJkMp2K9x+YBHsR6VqLviEMy6ZAB6EjPeudcV4HJbOXt21Bj4Vz67/qydnx/ZO/sa9GGaGRfg7ORwa7IPFIem2nyIyPXB9armNWXFnBSJ/PBV/mDnJ99z+FU8kuaStjx6A0lI103mmyadDDjHFDNRzJS1emQB8NQoo328qFYJbCIZ70rp0cRp2oExvRS409aUq04EoGsCrinVotNKxQA2KA32pSx0SJUiNaAbCWOn4F3pHajU0GhkyfY3K276iPA3n/ZPnn2Pery25pTfUe3bvv7iqWxTUQMZz5d8+1aJuXYLdOrIgA9WOph54UEnf5VzxwTbco68nZHOqUWrZCu+Y1A1vkK3wjsz/wB3PYf7x+maz3EuOyTnc4UbBR8K/L1PqarubeNm5lB0BFi8CL56SScsfM5B/GqmOStLFrTsO72i9iud8b0p5CxwPwFV1irOdvx9Pb51OlnSMYUeLzPc/jXNLFT0ZvdFnCUX+sYkjyB2/wA6fjnWRXRoRoby/ax6j38wfUVmfv5PwjT77E/Tban7cxghmUM3qSdX/NmjCLxvkJkhaor7g+OS3mY6lOFc9zj4c+ux8/Wqe9tWjOD9D5Eeoq843w7rDqxk61Ayp7kAbDPrjsfb8Ke14vqXpzDK+R/aU+tetjkpq0c1OOiCaQ1Sru3Kkdip3DDsRUeqIIyFOaNhRmiZ6ZGCzQoDehRoBo0NPoajx+9P4rmEFipKGotOKaAB9WpQplDSgaAEPIaeV6h0tW3x577ee1BsZIll6lcItDNKqDz7n0A71AFW3Ld4IpctjDDTk7Y3BBz5bitGr2E1fLsMYlUKmMLksdyGJxgZ3Pv5b0fP7eCFSc+MbefbB+ff86YtDm5VwQNiSwDb53wN8EmspzlxIC5IXICDLajk6iD77d12FdGaVYXFfLK+k/3VLxbM1x2QNdTacYBUDHbb0oooB3bt51VQXISXxd3HiJ8id1/n3p29vSxwO38965pwlpLo6FJUXH6RONMeAPX+Hz9aaK474/Gq6CTSuT9P8qOPh7ynVI2B5KPSpcIrt0grXRYxOh2DKT8xTrLj51Hj4DCO4Y/U043CRjCSSL8zkfnUW8d6f/RvyJUMuOx/n3rP8yWGG6irgN8WO2fX5H9/zormK4hbVrLD37fUVcWdysqfMbj0PmDVoJ4WpxdonJKXfZlrK8K+BgWQ+XmD/aX3/fSmNS+JWAj3UbfmD86gaq71JTVojxoM70Md803qomamSMwUKQTQpwGoSndVR1NPKa5BBxaMe9NE0atQBRIBpSNTJempLgLgYyx7L5k/4CgFIl3DFULAZwM49s4z+IP4Gi4Py7c3JEo0qp7OxOnY4wAgJ9fL1rS8uWUU8jGQZRdComCVOBjxEYJx8Xzc1p+YeKLDEIYVUYGPCNgPJR+FG1HG5y6+PspBNyUV2UNhwuOCSNLiRZNWSdiEXHlvux/D5VYcQ4LEGWVQRGe6jsD5HfsCP3Vm+HJ1rga3MeDkHbV69jXQjCQdWzoVCsMYORk6vzrlxTd21rx4OrLhikkuyJPwpmiIA0KgBXJy50jVseyD8T5VyDit91pyf2S3n3PoT67V2birsbOVbdcsYyseDvuNPcnYgZ/CuH3Fm6ORIjJpzkMCDt8/Ku7LKEq4+COCMocrK+QZmY/7x/yoPtUeabGD55z+dO3HcAeflRroOiXbMSygbkDt8/8AKtJbQYGX7+3aqXh0LqNh4j3Jq1heTO+n8f41w+odukWjpFm2kdh/hRnfzqKwyPf2NIMuPeuHhfRTVi50zsaoL7hpRtcJKkeQq6abP8+1RJ5+9dWBzg9CTimU68ZDeGZe4wSP8RVfdQ6TscqexHmP41I4pbZcED4tvrVc7HGPIV6mOK7j/RzTtMGujzTdHVqJh6qFFmhWAadXp0PUdTQLVxgolas0BTCyU5QNQbtTEr4DMN3VDj1xkZx74JpUjVUz3RWTUP2dvy3BoqNhidNguEtLVuhMZWx1GICaclRtggnTsMjIG3eqxuOazGwxkEE59T3zWdbmbVEyMAudPZVHbI3IG+x8/wDzr7C+Vcqx2PZhvj5ihlxuaqui3p3xlbNjx+T9brA0uANQ9fcH+e1aLl7i9z92LMm2oBXdgAdR0gkdyoPnXOLviisFy+67A5ztWr5S4rF93kSVmYjB3zpAzkaffauZYnFJs6p5FxZO5j4o9hMqJL1Q4DEEAYLH1Gx9e3mO9Z/nLnAy2/SMa6mIwc9gDk4xvv2+pqm5jvhLdsV2RWwPZU2H5Cs9eTl2LH6V1QwR52lrsg8knCn2OcRC9QhCSpCEZ7jVGrMp9cEkZ9qtuEwYwzDLEbDzqs4Zb6mzgnHkP41pbbWP9n+BGaPqclLijYofLHAT54FPxyjt3pMcudiMH0NBSK86X2WYJIgfhOD6VBnlkTuMiprGmXemh/YLGFus7/z9aZaSm5cZ2/ypBrqUEAVfP4cjuN6oZmySfU5q7mOVPyqiYV1YFSIZexNAUDShVyIKFFQoUCzQUs4potvSw1cYwoCnCaaWj1VjBu3eqaVxvkd/nVrKfzqmlqmMyGTSSKOlCugwpFAGamx3rJkDsQQfT+RVbK9SZZMqD60klfZRMdjUyMwBALA9zgbAsRn1OMD50vh/DS27bDyHmf4UOG2hY6iMj386v4oD3OKhmzcNIrCN7YiODSMLt7DA/wA6koT5GmnyKcS5B9M1wyt7LCeuTsfL1puS6w3bv/Jpxjk1Fu48r7jtTRSb2BkhrvPaoc1xnYdhUJH9abnugvzrojhSehHIdurkKNu9N292q92yfbNV6OGbLEVLEY8v8K6OCSpk1JvaJTTAqcHuKpyanhgAdsbVWu1PjVCZGHQNJ1UAaoSFChSaFYBfv70aY8qaHvRle1cdDjiyYodSkDvSHo0AWz1XT7GrOyspJW0xozt6Afv9KmzcpXZziB9v7v5b7/SimosZbMsTR5p1rNskEYwcHOBg+YOaftLQE+IE+m+B/E1dySQEmVxFWXDrItjI2HbNTYuHL32H0q2ht9OP31zZfUqqReGOnbCtowKk5po4FE0vpXA7bLCLlqpLqbRKce35irC6mqo4kNw3rsa68EPIk3ol/pHG+1In4lkY8/aqm4PamhJiupYI9knld0Tri6xsKhFs96bzRiqqKRNytktQD5UeMbqfoaYVqdU5pXaGHXlyufOoLGnpm2qPmnihZvYrNGDSM0eaIgdCk5oVgF6r0Remi1BTXNQUyRtU/gdtHJOqStpQ9/f2z5VWg0TNihJWh41ezp3DuMW0UvRiQKgOAwx4m8ySdz6b+laOwv1csBvgD6Z7CuUcvIzOhCFtJzgYyR57ZrpXAr2EoXUjcksPQk76q8+ScZ9nZKMeFpCeJcuW765Hj8Z+JlOD8z5EjvuKwHEbZYpXjO4ViA2MEjOxxXToLkk6vIk4+R7VneeLRTEr7AqfDt3z8S5/Bh8mp000Q2mYd1x27UuO4x8qYMvYUxLNn6UVC+ytku4uANqg3F75CoN1d486r5LomunH6cnKaRKubs0396yuDvUNjSa61jVEXNi3bNIzRZoCnEFAUsUNsDvnz/y9aSKwyFBqcDU3mhmgG6Clbem80bmk0yEfYeaUDSKVWAKoUWf52oUDFq43ol3pTvSBXOEeU0TUgNtRa6wSZYcQaJlYHBU5Bq2teYQZmYgKkp8WMdts49Mnes6TR26jGScbHcDPy2qc8UZdl4ZZI6HxjmnCL0DtqwTsDtuAB6e/tUHmLjuuKNCQSMs2DnsuMEjz3/KstY2up1zMoTI1EkA4J3AB3J+Q2pfMt4zOIsRpHCNAEecHBJLkknJbIycnsKmvTK1sLzqqSIFxxDeobzsRijwB2puSTP4V1xil0iLm2NgdyT2/jSKGTQNVECNCiNCiAFKFJpVYKDBpeaRQ1UKGTFE0YpANKLUKMNsaKiJoZp6Jth0dFQBrGDzQoE0KAC21UgtSGNJJqCQ1juuiU01mjBrUGx7NWFrCDau3mGXf61Vaqt7N/wCiSD3H76lltJV5RTG+/wBFYxpt5NqMmmTV0iVlxyfwL79eRWuvp9TX49OrGlC3bIz29au+OcgRx3UFpbXsVxPLK0boFCmLSMlnw5O2Dt7UX2O/63tf/u/9lq1Ae0PM0AtlmEouLj7wZCugv0mwYcHIGdXf2q0UqIzk09FRffZhEVu0tLxprmxUNNG0WhTlC2I21d/CfXfbbvXM816A5b/1lzF/dT/tSVxtOX4vun3j79ba9Gr7vlutnONPpnzpnEGPJXZP+z/k39ItOXm6MNsgeVgupt9RAVfkjHPt23qZzLyHHDFZ3FvcmW3vJEjUvHpkUv2JXO4wG9Nx70v7KuPT2kk7R2slzbuii5WNSxVRqKtnt217HYjO4q75t5Rtk+48R4e5NrPcQjpEnCFnyCmrcDKkFT2PtWSVAnJqXZD/APRT/pT9H/ev/Zuv1el/8TRo06/rnNVnLnIqTR3lxcXBitrJ2jZlTXIzKf2VzsMFfXdq7uLq0/TPT6T/AH37pq6v7HR6uNGNXxat/h+tc24cf9A8b/4uf/rio0hecvJkOZuQvu01kI5upb35jEUujSw1soOtM+jgjffftiqrnjlv9H3bW3U6ulUbXp0/EM4xk/vrpfOh/o/Lf9+3/dDWR+3BweLSFSCOnDuNx8FBrQ+ObclZgzRGhmgamdAg0VA0VOTYsUdJFKFBjIBFChihQBZYPTbGlmkNUkGwlNK1U2BSsVjB5q3tG/o0n8+dUwFW9mf1Eo9qll6X7RTG+/0VWqtBw/j1on3bqcPSToxyrNkj9cz40O3h2KYPr3rO6aTproUqItKRquAc3Q2k1jMloA9qkqysrgGYyLpVidO2nf171XvzM/6TbiEShXMxlVGOoeInKMcDOQSM+9UTigpx8xTcmBQR0a/+0+PTdva2Zhub5Qs8rSl1GFK5jXHfDH039a5rR6aLFFuxoxUejUch85HhzzZiE0NwgSVNRU4GcFWwcHDNt558qsuO8/xvBa2lrbdG2tpUl0tJrdirFsasbDLMfPuKwuKGK3IDxxbs6WPtWH6U/SH3Y4+7dDp9UZ/rNerVp+mMVUcu89rCl5b3Fv1rW9kaR0DlHUsc+FgN+y+nw59qxNHR5MHtRNjzZzwL2S0H3cJa2ekJAWLalBXUJGI3JVAvbbfvmqXmbiMM87SW9uttGVUCJSCAQNzkAd6qMUeKDY0YJBGjFSuFKhnh6uOn1I9eTgadY1ZI7DGa6RxlODR9Vokt5HUw4RZJjEym7YNoJOdXQ0lsZAOMUEgylTOVmgBXReIWPCmLiN4Y0hvIV1dWQyS2qxgSsmM62LEnYD27U7x3h3C3juBBJapPojMZWWXo5FzJkRlicuYAmobjJHbNNRPmjmuKOui8HseGJHarO9o+JZBduZJupkMej0dOFMBGnUcdie2KtLC04F4usYNQMTHpyy9PWsSGWOEs2TEzs4BztpO+22o3uI5PijqbxpIxcziHBiEsoiIJIKCQ6CCdyNON6FKPYb01QoVFABR0KFEzAtWVl/Vv8jQoVPL0Ux/JWGgtChVCaECk0KFMME1A0VCmRgqKjoVgiaUKFCsESKVQoVjBrSqFCgEKlR+dChRFYT96Sf8AChQoihtQoUKUU//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Resized_joseph-ducreux-meme-generator-you-ready-for-this-counter-plan-fo-sho-97f0a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5579" y="1"/>
            <a:ext cx="4419257" cy="6885384"/>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a:xfrm>
            <a:off x="4697340" y="6520260"/>
            <a:ext cx="1786064" cy="365125"/>
          </a:xfrm>
        </p:spPr>
        <p:txBody>
          <a:bodyPr/>
          <a:lstStyle/>
          <a:p>
            <a:pPr>
              <a:defRPr/>
            </a:pPr>
            <a:r>
              <a:rPr lang="nl-NL" dirty="0"/>
              <a:t>http://</a:t>
            </a:r>
            <a:r>
              <a:rPr lang="nl-NL" dirty="0" err="1"/>
              <a:t>webbersconsulting.com</a:t>
            </a:r>
            <a:r>
              <a:rPr lang="nl-NL" dirty="0"/>
              <a:t>/</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403648" y="620688"/>
            <a:ext cx="6914728" cy="720080"/>
          </a:xfrm>
        </p:spPr>
        <p:txBody>
          <a:bodyPr>
            <a:noAutofit/>
          </a:bodyPr>
          <a:lstStyle/>
          <a:p>
            <a:pPr eaLnBrk="1" hangingPunct="1">
              <a:defRPr/>
            </a:pPr>
            <a:r>
              <a:rPr lang="en-US" sz="4000" dirty="0"/>
              <a:t>When to use a mechanism</a:t>
            </a:r>
          </a:p>
        </p:txBody>
      </p:sp>
      <p:sp>
        <p:nvSpPr>
          <p:cNvPr id="5123" name="Rectangle 3"/>
          <p:cNvSpPr>
            <a:spLocks noGrp="1" noChangeArrowheads="1"/>
          </p:cNvSpPr>
          <p:nvPr>
            <p:ph idx="1"/>
          </p:nvPr>
        </p:nvSpPr>
        <p:spPr>
          <a:xfrm>
            <a:off x="1565019" y="1412776"/>
            <a:ext cx="6591985" cy="4536504"/>
          </a:xfrm>
          <a:ln w="28575" cmpd="sng">
            <a:noFill/>
          </a:ln>
        </p:spPr>
        <p:txBody>
          <a:bodyPr>
            <a:normAutofit fontScale="70000" lnSpcReduction="20000"/>
          </a:bodyPr>
          <a:lstStyle/>
          <a:p>
            <a:pPr marL="0" indent="0">
              <a:buNone/>
              <a:defRPr/>
            </a:pPr>
            <a:r>
              <a:rPr lang="en-US" sz="4000" dirty="0"/>
              <a:t>Some say mechanisms are usually warranted when the motion says THW and criteria is warranted when THB but…</a:t>
            </a:r>
          </a:p>
          <a:p>
            <a:pPr>
              <a:buFont typeface="Wingdings" charset="2"/>
              <a:buChar char="s"/>
              <a:defRPr/>
            </a:pPr>
            <a:r>
              <a:rPr lang="en-US" sz="2800" dirty="0"/>
              <a:t>This House </a:t>
            </a:r>
            <a:r>
              <a:rPr lang="en-US" sz="2800" b="1" dirty="0">
                <a:solidFill>
                  <a:srgbClr val="FF0000"/>
                </a:solidFill>
              </a:rPr>
              <a:t>believes</a:t>
            </a:r>
            <a:r>
              <a:rPr lang="en-US" sz="2800" dirty="0"/>
              <a:t> that political parties should receive state funding</a:t>
            </a:r>
          </a:p>
          <a:p>
            <a:pPr>
              <a:buFont typeface="Wingdings" charset="2"/>
              <a:buChar char="s"/>
              <a:defRPr/>
            </a:pPr>
            <a:r>
              <a:rPr lang="en-US" sz="2800" dirty="0"/>
              <a:t>This House </a:t>
            </a:r>
            <a:r>
              <a:rPr lang="en-US" sz="2800" b="1" dirty="0">
                <a:solidFill>
                  <a:srgbClr val="FF0000"/>
                </a:solidFill>
              </a:rPr>
              <a:t>would</a:t>
            </a:r>
            <a:r>
              <a:rPr lang="en-US" sz="2800" dirty="0">
                <a:solidFill>
                  <a:srgbClr val="FF0000"/>
                </a:solidFill>
              </a:rPr>
              <a:t> </a:t>
            </a:r>
            <a:r>
              <a:rPr lang="en-US" sz="2800" dirty="0"/>
              <a:t>use affirmative action in response to historical injustice</a:t>
            </a:r>
          </a:p>
          <a:p>
            <a:pPr>
              <a:buFont typeface="Wingdings" charset="2"/>
              <a:buChar char="s"/>
              <a:defRPr/>
            </a:pPr>
            <a:r>
              <a:rPr lang="en-US" sz="2800" dirty="0"/>
              <a:t>This House </a:t>
            </a:r>
            <a:r>
              <a:rPr lang="en-US" sz="2800" b="1" dirty="0">
                <a:solidFill>
                  <a:srgbClr val="FF0000"/>
                </a:solidFill>
              </a:rPr>
              <a:t>believes</a:t>
            </a:r>
            <a:r>
              <a:rPr lang="en-US" sz="2800" dirty="0">
                <a:solidFill>
                  <a:srgbClr val="FF0000"/>
                </a:solidFill>
              </a:rPr>
              <a:t> </a:t>
            </a:r>
            <a:r>
              <a:rPr lang="en-US" sz="2800" dirty="0"/>
              <a:t>that education policy should be the responsibility of local authorities</a:t>
            </a:r>
          </a:p>
          <a:p>
            <a:pPr>
              <a:buFont typeface="Wingdings" charset="2"/>
              <a:buChar char="s"/>
              <a:defRPr/>
            </a:pPr>
            <a:r>
              <a:rPr lang="en-US" sz="2800" dirty="0"/>
              <a:t>This House </a:t>
            </a:r>
            <a:r>
              <a:rPr lang="en-US" sz="2800" b="1" dirty="0">
                <a:solidFill>
                  <a:srgbClr val="FF0000"/>
                </a:solidFill>
              </a:rPr>
              <a:t>would</a:t>
            </a:r>
            <a:r>
              <a:rPr lang="en-US" sz="2800" dirty="0">
                <a:solidFill>
                  <a:srgbClr val="FF0000"/>
                </a:solidFill>
              </a:rPr>
              <a:t> </a:t>
            </a:r>
            <a:r>
              <a:rPr lang="en-US" sz="2800" dirty="0"/>
              <a:t>negotiate with terrorists</a:t>
            </a:r>
          </a:p>
          <a:p>
            <a:pPr>
              <a:buFont typeface="Wingdings" charset="2"/>
              <a:buChar char="s"/>
              <a:defRPr/>
            </a:pPr>
            <a:r>
              <a:rPr lang="en-US" sz="2800" dirty="0"/>
              <a:t>This House </a:t>
            </a:r>
            <a:r>
              <a:rPr lang="en-US" sz="2800" b="1" dirty="0">
                <a:solidFill>
                  <a:srgbClr val="FF0000"/>
                </a:solidFill>
              </a:rPr>
              <a:t>believes</a:t>
            </a:r>
            <a:r>
              <a:rPr lang="en-US" sz="2800" dirty="0">
                <a:solidFill>
                  <a:srgbClr val="FF0000"/>
                </a:solidFill>
              </a:rPr>
              <a:t> </a:t>
            </a:r>
            <a:r>
              <a:rPr lang="en-US" sz="2800" dirty="0"/>
              <a:t>that African problems require African solutions</a:t>
            </a:r>
            <a:r>
              <a:rPr lang="en-US" sz="4000" dirty="0"/>
              <a:t>.</a:t>
            </a:r>
          </a:p>
          <a:p>
            <a:pPr marL="0" indent="0" algn="ctr" eaLnBrk="1" hangingPunct="1">
              <a:buNone/>
              <a:defRPr/>
            </a:pPr>
            <a:endParaRPr lang="en-US" sz="2800" dirty="0"/>
          </a:p>
        </p:txBody>
      </p:sp>
      <p:sp>
        <p:nvSpPr>
          <p:cNvPr id="5" name="Footer Placeholder 4"/>
          <p:cNvSpPr>
            <a:spLocks noGrp="1"/>
          </p:cNvSpPr>
          <p:nvPr>
            <p:ph type="ftr" sz="quarter" idx="11"/>
          </p:nvPr>
        </p:nvSpPr>
        <p:spPr/>
        <p:txBody>
          <a:bodyPr/>
          <a:lstStyle/>
          <a:p>
            <a:pPr>
              <a:defRPr/>
            </a:pPr>
            <a:r>
              <a:rPr lang="nl-NL" dirty="0"/>
              <a:t>http://</a:t>
            </a:r>
            <a:r>
              <a:rPr lang="nl-NL" dirty="0" err="1"/>
              <a:t>webbersconsulting.com</a:t>
            </a:r>
            <a:r>
              <a:rPr lang="nl-NL" dirty="0"/>
              <a:t>/</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descr="http://i1.ytimg.com/i/7VyxxcJSJiGO7r1-Qet8_g/mq1.jpg?v=5035a85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1560" y="926975"/>
            <a:ext cx="2286000" cy="228600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d13z1xw8270sfc.cloudfront.net/origin/99085/retrodec_retrodeczap_earrings.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0993"/>
          <a:stretch/>
        </p:blipFill>
        <p:spPr bwMode="auto">
          <a:xfrm rot="18642116">
            <a:off x="6661953" y="5103418"/>
            <a:ext cx="1859799" cy="187850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foreseeblog.com/wp-content/uploads/2012/07/pow.png"/>
          <p:cNvPicPr>
            <a:picLocks noChangeAspect="1" noChangeArrowheads="1"/>
          </p:cNvPicPr>
          <p:nvPr/>
        </p:nvPicPr>
        <p:blipFill>
          <a:blip r:embed="rId4">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rot="1311981">
            <a:off x="6813508" y="1081044"/>
            <a:ext cx="1978656" cy="197865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tatic.wixstatic.com/media/89faf7_e164117c6dcf686aa2c56c9f7952af56.gif_srz_430_357_85_22_0.50_1.20_0.00_gif_srz"/>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86903">
            <a:off x="1364014" y="5307346"/>
            <a:ext cx="1808394" cy="1501388"/>
          </a:xfrm>
          <a:prstGeom prst="rect">
            <a:avLst/>
          </a:prstGeom>
          <a:noFill/>
          <a:extLst>
            <a:ext uri="{909E8E84-426E-40DD-AFC4-6F175D3DCCD1}">
              <a14:hiddenFill xmlns:a14="http://schemas.microsoft.com/office/drawing/2010/main">
                <a:solidFill>
                  <a:srgbClr val="FFFFFF"/>
                </a:solidFill>
              </a14:hiddenFill>
            </a:ext>
          </a:extLst>
        </p:spPr>
      </p:pic>
      <p:sp>
        <p:nvSpPr>
          <p:cNvPr id="36865" name="Title 1"/>
          <p:cNvSpPr>
            <a:spLocks noGrp="1"/>
          </p:cNvSpPr>
          <p:nvPr>
            <p:ph type="title"/>
          </p:nvPr>
        </p:nvSpPr>
        <p:spPr>
          <a:xfrm>
            <a:off x="1619672" y="332656"/>
            <a:ext cx="6589199" cy="1280890"/>
          </a:xfrm>
        </p:spPr>
        <p:txBody>
          <a:bodyPr/>
          <a:lstStyle/>
          <a:p>
            <a:r>
              <a:rPr lang="en-US" dirty="0">
                <a:latin typeface="News Gothic MT" charset="0"/>
              </a:rPr>
              <a:t>What goes into a Mechanism?</a:t>
            </a:r>
          </a:p>
        </p:txBody>
      </p:sp>
      <p:sp>
        <p:nvSpPr>
          <p:cNvPr id="36868" name="TextBox 5"/>
          <p:cNvSpPr txBox="1">
            <a:spLocks noChangeArrowheads="1"/>
          </p:cNvSpPr>
          <p:nvPr/>
        </p:nvSpPr>
        <p:spPr bwMode="auto">
          <a:xfrm>
            <a:off x="2843213" y="3500438"/>
            <a:ext cx="3946525" cy="831850"/>
          </a:xfrm>
          <a:prstGeom prst="rect">
            <a:avLst/>
          </a:prstGeom>
          <a:solidFill>
            <a:srgbClr val="FFFF00"/>
          </a:solidFill>
          <a:ln w="28575">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4800"/>
              <a:t>MECHANISM</a:t>
            </a:r>
          </a:p>
        </p:txBody>
      </p:sp>
      <p:sp>
        <p:nvSpPr>
          <p:cNvPr id="36869" name="TextBox 6"/>
          <p:cNvSpPr>
            <a:spLocks noChangeArrowheads="1"/>
          </p:cNvSpPr>
          <p:nvPr/>
        </p:nvSpPr>
        <p:spPr bwMode="auto">
          <a:xfrm rot="1470894">
            <a:off x="6227763" y="2060575"/>
            <a:ext cx="2300287" cy="1296988"/>
          </a:xfrm>
          <a:prstGeom prst="irregularSeal1">
            <a:avLst/>
          </a:prstGeom>
          <a:solidFill>
            <a:srgbClr val="FFFF00"/>
          </a:solidFill>
          <a:ln w="28575">
            <a:solidFill>
              <a:schemeClr val="tx1"/>
            </a:solidFill>
            <a:miter lim="800000"/>
            <a:headEnd/>
            <a:tailEnd/>
          </a:ln>
        </p:spPr>
        <p:txBody>
          <a:bodyPr wrap="none">
            <a:spAutoFit/>
          </a:bodyPr>
          <a:lstStyle/>
          <a:p>
            <a:pPr algn="ctr"/>
            <a:r>
              <a:rPr lang="en-US" dirty="0"/>
              <a:t>Funding      </a:t>
            </a:r>
          </a:p>
        </p:txBody>
      </p:sp>
      <p:sp>
        <p:nvSpPr>
          <p:cNvPr id="36870" name="TextBox 7"/>
          <p:cNvSpPr>
            <a:spLocks noChangeArrowheads="1"/>
          </p:cNvSpPr>
          <p:nvPr/>
        </p:nvSpPr>
        <p:spPr bwMode="auto">
          <a:xfrm rot="-1433507">
            <a:off x="5508625" y="4724400"/>
            <a:ext cx="3422650" cy="1296988"/>
          </a:xfrm>
          <a:prstGeom prst="irregularSeal1">
            <a:avLst/>
          </a:prstGeom>
          <a:solidFill>
            <a:srgbClr val="FFFF00"/>
          </a:solidFill>
          <a:ln w="28575">
            <a:solidFill>
              <a:schemeClr val="tx1"/>
            </a:solidFill>
            <a:miter lim="800000"/>
            <a:headEnd/>
            <a:tailEnd/>
          </a:ln>
        </p:spPr>
        <p:txBody>
          <a:bodyPr wrap="none">
            <a:spAutoFit/>
          </a:bodyPr>
          <a:lstStyle/>
          <a:p>
            <a:r>
              <a:rPr lang="en-US" dirty="0"/>
              <a:t>Enforcement</a:t>
            </a:r>
          </a:p>
        </p:txBody>
      </p:sp>
      <p:sp>
        <p:nvSpPr>
          <p:cNvPr id="36871" name="TextBox 8"/>
          <p:cNvSpPr>
            <a:spLocks noChangeArrowheads="1"/>
          </p:cNvSpPr>
          <p:nvPr/>
        </p:nvSpPr>
        <p:spPr bwMode="auto">
          <a:xfrm rot="1396843">
            <a:off x="1187450" y="4724400"/>
            <a:ext cx="2725738" cy="1296988"/>
          </a:xfrm>
          <a:prstGeom prst="irregularSeal1">
            <a:avLst/>
          </a:prstGeom>
          <a:solidFill>
            <a:srgbClr val="FFFF00"/>
          </a:solidFill>
          <a:ln w="28575">
            <a:solidFill>
              <a:schemeClr val="tx1"/>
            </a:solidFill>
            <a:miter lim="800000"/>
            <a:headEnd/>
            <a:tailEnd/>
          </a:ln>
        </p:spPr>
        <p:txBody>
          <a:bodyPr wrap="none">
            <a:spAutoFit/>
          </a:bodyPr>
          <a:lstStyle/>
          <a:p>
            <a:r>
              <a:rPr lang="en-US" dirty="0"/>
              <a:t>Mandates</a:t>
            </a:r>
          </a:p>
        </p:txBody>
      </p:sp>
      <p:sp>
        <p:nvSpPr>
          <p:cNvPr id="36872" name="TextBox 9"/>
          <p:cNvSpPr>
            <a:spLocks noChangeArrowheads="1"/>
          </p:cNvSpPr>
          <p:nvPr/>
        </p:nvSpPr>
        <p:spPr bwMode="auto">
          <a:xfrm rot="-1671603">
            <a:off x="468313" y="1916113"/>
            <a:ext cx="4021137" cy="1296987"/>
          </a:xfrm>
          <a:prstGeom prst="irregularSeal1">
            <a:avLst/>
          </a:prstGeom>
          <a:solidFill>
            <a:srgbClr val="FFFF00"/>
          </a:solidFill>
          <a:ln w="28575">
            <a:solidFill>
              <a:schemeClr val="tx1"/>
            </a:solidFill>
            <a:miter lim="800000"/>
            <a:headEnd/>
            <a:tailEnd/>
          </a:ln>
        </p:spPr>
        <p:txBody>
          <a:bodyPr wrap="none">
            <a:spAutoFit/>
          </a:bodyPr>
          <a:lstStyle/>
          <a:p>
            <a:r>
              <a:rPr lang="en-US" dirty="0"/>
              <a:t>Agent of Action</a:t>
            </a:r>
          </a:p>
        </p:txBody>
      </p:sp>
      <p:cxnSp>
        <p:nvCxnSpPr>
          <p:cNvPr id="12" name="Straight Arrow Connector 11"/>
          <p:cNvCxnSpPr/>
          <p:nvPr/>
        </p:nvCxnSpPr>
        <p:spPr>
          <a:xfrm flipH="1" flipV="1">
            <a:off x="2627313" y="2924175"/>
            <a:ext cx="649287" cy="576263"/>
          </a:xfrm>
          <a:prstGeom prst="straightConnector1">
            <a:avLst/>
          </a:prstGeom>
          <a:ln w="28575"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6084888" y="2997200"/>
            <a:ext cx="719137" cy="503238"/>
          </a:xfrm>
          <a:prstGeom prst="straightConnector1">
            <a:avLst/>
          </a:prstGeom>
          <a:ln w="28575"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3203575" y="4365625"/>
            <a:ext cx="431800" cy="863600"/>
          </a:xfrm>
          <a:prstGeom prst="straightConnector1">
            <a:avLst/>
          </a:prstGeom>
          <a:ln w="28575"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5867400" y="4365625"/>
            <a:ext cx="720725" cy="719138"/>
          </a:xfrm>
          <a:prstGeom prst="straightConnector1">
            <a:avLst/>
          </a:prstGeom>
          <a:ln w="28575"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09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6872"/>
                                        </p:tgtEl>
                                        <p:attrNameLst>
                                          <p:attrName>style.visibility</p:attrName>
                                        </p:attrNameLst>
                                      </p:cBhvr>
                                      <p:to>
                                        <p:strVal val="visible"/>
                                      </p:to>
                                    </p:set>
                                    <p:animEffect transition="in" filter="fade">
                                      <p:cBhvr>
                                        <p:cTn id="7" dur="1000"/>
                                        <p:tgtEl>
                                          <p:spTgt spid="36872"/>
                                        </p:tgtEl>
                                      </p:cBhvr>
                                    </p:animEffect>
                                    <p:anim calcmode="lin" valueType="num">
                                      <p:cBhvr>
                                        <p:cTn id="8" dur="1000" fill="hold"/>
                                        <p:tgtEl>
                                          <p:spTgt spid="36872"/>
                                        </p:tgtEl>
                                        <p:attrNameLst>
                                          <p:attrName>ppt_x</p:attrName>
                                        </p:attrNameLst>
                                      </p:cBhvr>
                                      <p:tavLst>
                                        <p:tav tm="0">
                                          <p:val>
                                            <p:strVal val="#ppt_x"/>
                                          </p:val>
                                        </p:tav>
                                        <p:tav tm="100000">
                                          <p:val>
                                            <p:strVal val="#ppt_x"/>
                                          </p:val>
                                        </p:tav>
                                      </p:tavLst>
                                    </p:anim>
                                    <p:anim calcmode="lin" valueType="num">
                                      <p:cBhvr>
                                        <p:cTn id="9" dur="900" decel="100000" fill="hold"/>
                                        <p:tgtEl>
                                          <p:spTgt spid="3687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687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6871"/>
                                        </p:tgtEl>
                                        <p:attrNameLst>
                                          <p:attrName>style.visibility</p:attrName>
                                        </p:attrNameLst>
                                      </p:cBhvr>
                                      <p:to>
                                        <p:strVal val="visible"/>
                                      </p:to>
                                    </p:set>
                                    <p:animEffect transition="in" filter="fade">
                                      <p:cBhvr>
                                        <p:cTn id="15" dur="1000"/>
                                        <p:tgtEl>
                                          <p:spTgt spid="36871"/>
                                        </p:tgtEl>
                                      </p:cBhvr>
                                    </p:animEffect>
                                    <p:anim calcmode="lin" valueType="num">
                                      <p:cBhvr>
                                        <p:cTn id="16" dur="1000" fill="hold"/>
                                        <p:tgtEl>
                                          <p:spTgt spid="36871"/>
                                        </p:tgtEl>
                                        <p:attrNameLst>
                                          <p:attrName>ppt_x</p:attrName>
                                        </p:attrNameLst>
                                      </p:cBhvr>
                                      <p:tavLst>
                                        <p:tav tm="0">
                                          <p:val>
                                            <p:strVal val="#ppt_x"/>
                                          </p:val>
                                        </p:tav>
                                        <p:tav tm="100000">
                                          <p:val>
                                            <p:strVal val="#ppt_x"/>
                                          </p:val>
                                        </p:tav>
                                      </p:tavLst>
                                    </p:anim>
                                    <p:anim calcmode="lin" valueType="num">
                                      <p:cBhvr>
                                        <p:cTn id="17" dur="900" decel="100000" fill="hold"/>
                                        <p:tgtEl>
                                          <p:spTgt spid="3687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6871"/>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6870"/>
                                        </p:tgtEl>
                                        <p:attrNameLst>
                                          <p:attrName>style.visibility</p:attrName>
                                        </p:attrNameLst>
                                      </p:cBhvr>
                                      <p:to>
                                        <p:strVal val="visible"/>
                                      </p:to>
                                    </p:set>
                                    <p:animEffect transition="in" filter="fade">
                                      <p:cBhvr>
                                        <p:cTn id="23" dur="1000"/>
                                        <p:tgtEl>
                                          <p:spTgt spid="36870"/>
                                        </p:tgtEl>
                                      </p:cBhvr>
                                    </p:animEffect>
                                    <p:anim calcmode="lin" valueType="num">
                                      <p:cBhvr>
                                        <p:cTn id="24" dur="1000" fill="hold"/>
                                        <p:tgtEl>
                                          <p:spTgt spid="36870"/>
                                        </p:tgtEl>
                                        <p:attrNameLst>
                                          <p:attrName>ppt_x</p:attrName>
                                        </p:attrNameLst>
                                      </p:cBhvr>
                                      <p:tavLst>
                                        <p:tav tm="0">
                                          <p:val>
                                            <p:strVal val="#ppt_x"/>
                                          </p:val>
                                        </p:tav>
                                        <p:tav tm="100000">
                                          <p:val>
                                            <p:strVal val="#ppt_x"/>
                                          </p:val>
                                        </p:tav>
                                      </p:tavLst>
                                    </p:anim>
                                    <p:anim calcmode="lin" valueType="num">
                                      <p:cBhvr>
                                        <p:cTn id="25" dur="900" decel="100000" fill="hold"/>
                                        <p:tgtEl>
                                          <p:spTgt spid="36870"/>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6870"/>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6869"/>
                                        </p:tgtEl>
                                        <p:attrNameLst>
                                          <p:attrName>style.visibility</p:attrName>
                                        </p:attrNameLst>
                                      </p:cBhvr>
                                      <p:to>
                                        <p:strVal val="visible"/>
                                      </p:to>
                                    </p:set>
                                    <p:animEffect transition="in" filter="fade">
                                      <p:cBhvr>
                                        <p:cTn id="31" dur="1000"/>
                                        <p:tgtEl>
                                          <p:spTgt spid="36869"/>
                                        </p:tgtEl>
                                      </p:cBhvr>
                                    </p:animEffect>
                                    <p:anim calcmode="lin" valueType="num">
                                      <p:cBhvr>
                                        <p:cTn id="32" dur="1000" fill="hold"/>
                                        <p:tgtEl>
                                          <p:spTgt spid="36869"/>
                                        </p:tgtEl>
                                        <p:attrNameLst>
                                          <p:attrName>ppt_x</p:attrName>
                                        </p:attrNameLst>
                                      </p:cBhvr>
                                      <p:tavLst>
                                        <p:tav tm="0">
                                          <p:val>
                                            <p:strVal val="#ppt_x"/>
                                          </p:val>
                                        </p:tav>
                                        <p:tav tm="100000">
                                          <p:val>
                                            <p:strVal val="#ppt_x"/>
                                          </p:val>
                                        </p:tav>
                                      </p:tavLst>
                                    </p:anim>
                                    <p:anim calcmode="lin" valueType="num">
                                      <p:cBhvr>
                                        <p:cTn id="33" dur="900" decel="100000" fill="hold"/>
                                        <p:tgtEl>
                                          <p:spTgt spid="36869"/>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686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animBg="1"/>
      <p:bldP spid="36870" grpId="0" animBg="1"/>
      <p:bldP spid="36871" grpId="0" animBg="1"/>
      <p:bldP spid="368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2411759" y="116632"/>
            <a:ext cx="4392489" cy="716658"/>
          </a:xfrm>
          <a:noFill/>
        </p:spPr>
        <p:txBody>
          <a:bodyPr>
            <a:noAutofit/>
          </a:bodyPr>
          <a:lstStyle/>
          <a:p>
            <a:pPr algn="ctr" eaLnBrk="1" hangingPunct="1">
              <a:defRPr/>
            </a:pPr>
            <a:r>
              <a:rPr lang="en-US" sz="4000" b="1" dirty="0" smtClean="0"/>
              <a:t>Agent of Action</a:t>
            </a:r>
            <a:endParaRPr lang="en-US" sz="4000" b="1" dirty="0"/>
          </a:p>
        </p:txBody>
      </p:sp>
      <p:sp>
        <p:nvSpPr>
          <p:cNvPr id="5" name="Footer Placeholder 4"/>
          <p:cNvSpPr>
            <a:spLocks noGrp="1"/>
          </p:cNvSpPr>
          <p:nvPr>
            <p:ph type="ftr" sz="quarter" idx="11"/>
          </p:nvPr>
        </p:nvSpPr>
        <p:spPr>
          <a:xfrm>
            <a:off x="7092280" y="6597352"/>
            <a:ext cx="2304256" cy="365125"/>
          </a:xfrm>
        </p:spPr>
        <p:txBody>
          <a:bodyPr/>
          <a:lstStyle/>
          <a:p>
            <a:pPr algn="ctr">
              <a:defRPr/>
            </a:pPr>
            <a:r>
              <a:rPr lang="nl-NL" dirty="0"/>
              <a:t>http://</a:t>
            </a:r>
            <a:r>
              <a:rPr lang="nl-NL" dirty="0" err="1"/>
              <a:t>webbersconsulting.com</a:t>
            </a:r>
            <a:r>
              <a:rPr lang="nl-NL" dirty="0"/>
              <a:t>/</a:t>
            </a:r>
            <a:endParaRPr lang="en-US" dirty="0"/>
          </a:p>
        </p:txBody>
      </p:sp>
      <p:sp>
        <p:nvSpPr>
          <p:cNvPr id="11" name="Rectangle 10"/>
          <p:cNvSpPr/>
          <p:nvPr/>
        </p:nvSpPr>
        <p:spPr>
          <a:xfrm>
            <a:off x="539552" y="5613047"/>
            <a:ext cx="8064896" cy="1200329"/>
          </a:xfrm>
          <a:prstGeom prst="rect">
            <a:avLst/>
          </a:prstGeom>
          <a:solidFill>
            <a:schemeClr val="bg2">
              <a:lumMod val="50000"/>
              <a:alpha val="70000"/>
            </a:schemeClr>
          </a:solidFill>
        </p:spPr>
        <p:txBody>
          <a:bodyPr wrap="square">
            <a:spAutoFit/>
          </a:bodyPr>
          <a:lstStyle/>
          <a:p>
            <a:pPr eaLnBrk="1" hangingPunct="1">
              <a:buClr>
                <a:schemeClr val="folHlink"/>
              </a:buClr>
              <a:buFont typeface="Wingdings" charset="2"/>
              <a:buNone/>
              <a:defRPr/>
            </a:pPr>
            <a:r>
              <a:rPr lang="en-US" dirty="0"/>
              <a:t>“define </a:t>
            </a:r>
            <a:r>
              <a:rPr lang="en-US" b="1" dirty="0"/>
              <a:t>who is to operate the Affirmative plan</a:t>
            </a:r>
            <a:r>
              <a:rPr lang="en-US" dirty="0"/>
              <a:t>…In many cases, the Affirmative is content to rely on a status quo agency</a:t>
            </a:r>
            <a:r>
              <a:rPr lang="en-US" dirty="0" smtClean="0"/>
              <a:t>…”</a:t>
            </a:r>
            <a:r>
              <a:rPr lang="en-US" sz="1000" dirty="0" err="1" smtClean="0"/>
              <a:t>Plan:Introduction</a:t>
            </a:r>
            <a:r>
              <a:rPr lang="en-US" sz="1000" dirty="0" smtClean="0"/>
              <a:t> </a:t>
            </a:r>
            <a:r>
              <a:rPr lang="en-US" sz="1000" dirty="0"/>
              <a:t>to Policy Debate 2002 John R. </a:t>
            </a:r>
            <a:r>
              <a:rPr lang="en-US" sz="1000" dirty="0" err="1"/>
              <a:t>Prager</a:t>
            </a:r>
            <a:r>
              <a:rPr lang="en-US" sz="1000" dirty="0"/>
              <a:t> http://webpages.charter.net/johnprager/IPD/Chapter03.htm</a:t>
            </a:r>
            <a:endParaRPr lang="en-US" sz="1800" dirty="0"/>
          </a:p>
        </p:txBody>
      </p:sp>
      <p:pic>
        <p:nvPicPr>
          <p:cNvPr id="5124" name="Picture 4" descr="http://www.district205.net/cms/lib07/IL01001003/Centricity/Domain/47/Blue_UN_logo.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71834" y="1196752"/>
            <a:ext cx="1187733" cy="118773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a:blip r:embed="rId4"/>
          <a:stretch>
            <a:fillRect/>
          </a:stretch>
        </p:blipFill>
        <p:spPr>
          <a:xfrm>
            <a:off x="2500202" y="2276872"/>
            <a:ext cx="1399624" cy="1381045"/>
          </a:xfrm>
          <a:prstGeom prst="rect">
            <a:avLst/>
          </a:prstGeom>
        </p:spPr>
      </p:pic>
      <p:pic>
        <p:nvPicPr>
          <p:cNvPr id="5128" name="Picture 8" descr="http://www.peaceau.org/uploads/logo-african-union-league-of-arab-states.jpg"/>
          <p:cNvPicPr>
            <a:picLocks noChangeAspect="1" noChangeArrowheads="1"/>
          </p:cNvPicPr>
          <p:nvPr/>
        </p:nvPicPr>
        <p:blipFill rotWithShape="1">
          <a:blip r:embed="rId5">
            <a:extLst>
              <a:ext uri="{28A0092B-C50C-407E-A947-70E740481C1C}">
                <a14:useLocalDpi xmlns:a14="http://schemas.microsoft.com/office/drawing/2010/main" val="0"/>
              </a:ext>
            </a:extLst>
          </a:blip>
          <a:srcRect r="49731"/>
          <a:stretch/>
        </p:blipFill>
        <p:spPr bwMode="auto">
          <a:xfrm>
            <a:off x="2915816" y="3769917"/>
            <a:ext cx="1510966" cy="138727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http://www.peaceau.org/uploads/logo-african-union-league-of-arab-states.jpg"/>
          <p:cNvPicPr>
            <a:picLocks noChangeAspect="1" noChangeArrowheads="1"/>
          </p:cNvPicPr>
          <p:nvPr/>
        </p:nvPicPr>
        <p:blipFill rotWithShape="1">
          <a:blip r:embed="rId5">
            <a:extLst>
              <a:ext uri="{28A0092B-C50C-407E-A947-70E740481C1C}">
                <a14:useLocalDpi xmlns:a14="http://schemas.microsoft.com/office/drawing/2010/main" val="0"/>
              </a:ext>
            </a:extLst>
          </a:blip>
          <a:srcRect l="50269"/>
          <a:stretch/>
        </p:blipFill>
        <p:spPr bwMode="auto">
          <a:xfrm>
            <a:off x="4620587" y="3729925"/>
            <a:ext cx="1535589" cy="1425133"/>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kevinunderhill.typepad.com/.a/6a00d83451bd4469e2017743caf9f8970d-800w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11070" y="2276872"/>
            <a:ext cx="1333138" cy="13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8082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9552" y="116632"/>
            <a:ext cx="8042276" cy="1336956"/>
          </a:xfrm>
        </p:spPr>
        <p:txBody>
          <a:bodyPr/>
          <a:lstStyle/>
          <a:p>
            <a:pPr eaLnBrk="1" hangingPunct="1">
              <a:defRPr/>
            </a:pPr>
            <a:r>
              <a:rPr lang="en-US"/>
              <a:t>Mandates</a:t>
            </a:r>
          </a:p>
        </p:txBody>
      </p:sp>
      <p:sp>
        <p:nvSpPr>
          <p:cNvPr id="15" name="Rectangle 3"/>
          <p:cNvSpPr>
            <a:spLocks noGrp="1" noChangeArrowheads="1"/>
          </p:cNvSpPr>
          <p:nvPr>
            <p:ph idx="1"/>
          </p:nvPr>
        </p:nvSpPr>
        <p:spPr>
          <a:xfrm>
            <a:off x="467544" y="1412776"/>
            <a:ext cx="8042276" cy="4343400"/>
          </a:xfrm>
          <a:ln w="28575" cmpd="sng">
            <a:noFill/>
          </a:ln>
        </p:spPr>
        <p:txBody>
          <a:bodyPr>
            <a:normAutofit/>
          </a:bodyPr>
          <a:lstStyle/>
          <a:p>
            <a:pPr eaLnBrk="1" hangingPunct="1">
              <a:buFont typeface="Wingdings" charset="0"/>
              <a:buNone/>
              <a:defRPr/>
            </a:pPr>
            <a:r>
              <a:rPr lang="ja-JP" altLang="en-US" dirty="0" smtClean="0">
                <a:latin typeface="Tahoma" charset="0"/>
                <a:ea typeface="ＭＳ Ｐゴシック" charset="0"/>
                <a:cs typeface="ＭＳ Ｐゴシック" charset="0"/>
              </a:rPr>
              <a:t>“</a:t>
            </a:r>
            <a:r>
              <a:rPr lang="en-US" dirty="0" smtClean="0">
                <a:latin typeface="Tahoma" charset="0"/>
                <a:ea typeface="ＭＳ Ｐゴシック" charset="0"/>
                <a:cs typeface="ＭＳ Ｐゴシック" charset="0"/>
              </a:rPr>
              <a:t>are the basic provisions of what the plan should accomplish….They are the reforms that the Affirmative team is proposing; they are the actions that will put the Affirmative resolution into effect.</a:t>
            </a:r>
            <a:r>
              <a:rPr lang="ja-JP" altLang="en-US" dirty="0" smtClean="0">
                <a:latin typeface="Tahoma" charset="0"/>
                <a:ea typeface="ＭＳ Ｐゴシック" charset="0"/>
                <a:cs typeface="ＭＳ Ｐゴシック" charset="0"/>
              </a:rPr>
              <a:t>”</a:t>
            </a:r>
            <a:r>
              <a:rPr lang="en-US" dirty="0" smtClean="0">
                <a:latin typeface="Tahoma" charset="0"/>
                <a:ea typeface="ＭＳ Ｐゴシック" charset="0"/>
                <a:cs typeface="ＭＳ Ｐゴシック" charset="0"/>
              </a:rPr>
              <a:t> </a:t>
            </a:r>
          </a:p>
          <a:p>
            <a:pPr eaLnBrk="1" hangingPunct="1">
              <a:defRPr/>
            </a:pPr>
            <a:r>
              <a:rPr lang="en-US" sz="1000" dirty="0" err="1" smtClean="0">
                <a:latin typeface="Tahoma" charset="0"/>
                <a:ea typeface="ＭＳ Ｐゴシック" charset="0"/>
                <a:cs typeface="ＭＳ Ｐゴシック" charset="0"/>
              </a:rPr>
              <a:t>Plan:Introduction</a:t>
            </a:r>
            <a:r>
              <a:rPr lang="en-US" sz="1000" dirty="0" smtClean="0">
                <a:latin typeface="Tahoma" charset="0"/>
                <a:ea typeface="ＭＳ Ｐゴシック" charset="0"/>
                <a:cs typeface="ＭＳ Ｐゴシック" charset="0"/>
              </a:rPr>
              <a:t> to Policy Debate 2002 John R. </a:t>
            </a:r>
            <a:r>
              <a:rPr lang="en-US" sz="1000" dirty="0" err="1" smtClean="0">
                <a:latin typeface="Tahoma" charset="0"/>
                <a:ea typeface="ＭＳ Ｐゴシック" charset="0"/>
                <a:cs typeface="ＭＳ Ｐゴシック" charset="0"/>
              </a:rPr>
              <a:t>Prager</a:t>
            </a:r>
            <a:r>
              <a:rPr lang="en-US" sz="1000" dirty="0" smtClean="0">
                <a:latin typeface="Tahoma" charset="0"/>
                <a:ea typeface="ＭＳ Ｐゴシック" charset="0"/>
                <a:cs typeface="ＭＳ Ｐゴシック" charset="0"/>
              </a:rPr>
              <a:t> http://</a:t>
            </a:r>
            <a:r>
              <a:rPr lang="en-US" sz="1000" dirty="0" err="1" smtClean="0">
                <a:latin typeface="Tahoma" charset="0"/>
                <a:ea typeface="ＭＳ Ｐゴシック" charset="0"/>
                <a:cs typeface="ＭＳ Ｐゴシック" charset="0"/>
              </a:rPr>
              <a:t>webpages.charter.net</a:t>
            </a:r>
            <a:r>
              <a:rPr lang="en-US" sz="1000" dirty="0" smtClean="0">
                <a:latin typeface="Tahoma" charset="0"/>
                <a:ea typeface="ＭＳ Ｐゴシック" charset="0"/>
                <a:cs typeface="ＭＳ Ｐゴシック" charset="0"/>
              </a:rPr>
              <a:t>/</a:t>
            </a:r>
            <a:r>
              <a:rPr lang="en-US" sz="1000" dirty="0" err="1" smtClean="0">
                <a:latin typeface="Tahoma" charset="0"/>
                <a:ea typeface="ＭＳ Ｐゴシック" charset="0"/>
                <a:cs typeface="ＭＳ Ｐゴシック" charset="0"/>
              </a:rPr>
              <a:t>johnprager</a:t>
            </a:r>
            <a:r>
              <a:rPr lang="en-US" sz="1000" dirty="0" smtClean="0">
                <a:latin typeface="Tahoma" charset="0"/>
                <a:ea typeface="ＭＳ Ｐゴシック" charset="0"/>
                <a:cs typeface="ＭＳ Ｐゴシック" charset="0"/>
              </a:rPr>
              <a:t>/IPD/Chapter03.htm</a:t>
            </a:r>
            <a:br>
              <a:rPr lang="en-US" sz="1000" dirty="0" smtClean="0">
                <a:latin typeface="Tahoma" charset="0"/>
                <a:ea typeface="ＭＳ Ｐゴシック" charset="0"/>
                <a:cs typeface="ＭＳ Ｐゴシック" charset="0"/>
              </a:rPr>
            </a:br>
            <a:endParaRPr lang="en-US" sz="600" dirty="0">
              <a:latin typeface="Tahoma" charset="0"/>
              <a:ea typeface="ＭＳ Ｐゴシック" charset="0"/>
              <a:cs typeface="ＭＳ Ｐゴシック" charset="0"/>
            </a:endParaRP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nl-NL" dirty="0"/>
              <a:t>http://</a:t>
            </a:r>
            <a:r>
              <a:rPr lang="nl-NL" dirty="0" err="1"/>
              <a:t>webbersconsulting.com</a:t>
            </a:r>
            <a:r>
              <a:rPr lang="nl-NL" dirty="0"/>
              <a:t>/</a:t>
            </a:r>
            <a:endParaRPr lang="en-US" dirty="0"/>
          </a:p>
        </p:txBody>
      </p:sp>
      <p:pic>
        <p:nvPicPr>
          <p:cNvPr id="10" name="Picture 9"/>
          <p:cNvPicPr>
            <a:picLocks noChangeAspect="1"/>
          </p:cNvPicPr>
          <p:nvPr/>
        </p:nvPicPr>
        <p:blipFill>
          <a:blip r:embed="rId3"/>
          <a:stretch>
            <a:fillRect/>
          </a:stretch>
        </p:blipFill>
        <p:spPr>
          <a:xfrm>
            <a:off x="1331640" y="2924944"/>
            <a:ext cx="6299200" cy="3073400"/>
          </a:xfrm>
          <a:prstGeom prst="ellipse">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howtoblogabook.com/wp-content/uploads/2013/10/plan-nasirkan-123rf-stock.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8600" y="1944216"/>
            <a:ext cx="5373216" cy="5373216"/>
          </a:xfrm>
          <a:prstGeom prst="rect">
            <a:avLst/>
          </a:prstGeom>
          <a:noFill/>
          <a:extLst>
            <a:ext uri="{909E8E84-426E-40DD-AFC4-6F175D3DCCD1}">
              <a14:hiddenFill xmlns:a14="http://schemas.microsoft.com/office/drawing/2010/main">
                <a:solidFill>
                  <a:srgbClr val="FFFFFF"/>
                </a:solidFill>
              </a14:hiddenFill>
            </a:ext>
          </a:extLst>
        </p:spPr>
      </p:pic>
      <p:sp>
        <p:nvSpPr>
          <p:cNvPr id="24578" name="Rectangle 2"/>
          <p:cNvSpPr>
            <a:spLocks noGrp="1" noChangeArrowheads="1"/>
          </p:cNvSpPr>
          <p:nvPr>
            <p:ph type="title"/>
          </p:nvPr>
        </p:nvSpPr>
        <p:spPr/>
        <p:txBody>
          <a:bodyPr/>
          <a:lstStyle/>
          <a:p>
            <a:pPr eaLnBrk="1" hangingPunct="1">
              <a:defRPr/>
            </a:pPr>
            <a:r>
              <a:rPr lang="en-US" dirty="0"/>
              <a:t>Enforcement provisions</a:t>
            </a:r>
          </a:p>
        </p:txBody>
      </p:sp>
      <p:sp>
        <p:nvSpPr>
          <p:cNvPr id="24579" name="Rectangle 3"/>
          <p:cNvSpPr>
            <a:spLocks noGrp="1" noChangeArrowheads="1"/>
          </p:cNvSpPr>
          <p:nvPr>
            <p:ph idx="1"/>
          </p:nvPr>
        </p:nvSpPr>
        <p:spPr>
          <a:xfrm>
            <a:off x="3851920" y="1905000"/>
            <a:ext cx="4739631" cy="4548335"/>
          </a:xfrm>
        </p:spPr>
        <p:txBody>
          <a:bodyPr>
            <a:noAutofit/>
          </a:bodyPr>
          <a:lstStyle/>
          <a:p>
            <a:pPr eaLnBrk="1" hangingPunct="1">
              <a:buFont typeface="Wingdings" charset="2"/>
              <a:buChar char="s"/>
              <a:defRPr/>
            </a:pPr>
            <a:r>
              <a:rPr lang="en-US" sz="2800" dirty="0" smtClean="0"/>
              <a:t>“… </a:t>
            </a:r>
            <a:r>
              <a:rPr lang="en-US" sz="2800" dirty="0"/>
              <a:t>the </a:t>
            </a:r>
            <a:r>
              <a:rPr lang="en-US" sz="2800" dirty="0" smtClean="0"/>
              <a:t>penalty…for </a:t>
            </a:r>
            <a:r>
              <a:rPr lang="en-US" sz="2800" dirty="0"/>
              <a:t>violating any laws proposed by the Affirmative’s mandates; these planks may also specify what agencies will prosecute </a:t>
            </a:r>
            <a:r>
              <a:rPr lang="en-US" sz="2800" dirty="0" smtClean="0"/>
              <a:t>cases…” </a:t>
            </a:r>
          </a:p>
          <a:p>
            <a:pPr eaLnBrk="1" hangingPunct="1">
              <a:buFont typeface="Wingdings" charset="2"/>
              <a:buChar char="s"/>
              <a:defRPr/>
            </a:pPr>
            <a:r>
              <a:rPr lang="en-US" sz="1200" dirty="0" err="1" smtClean="0"/>
              <a:t>Plan:Introduction</a:t>
            </a:r>
            <a:r>
              <a:rPr lang="en-US" sz="1200" dirty="0" smtClean="0"/>
              <a:t> </a:t>
            </a:r>
            <a:r>
              <a:rPr lang="en-US" sz="1200" dirty="0"/>
              <a:t>to Policy Debate 2002 John R. </a:t>
            </a:r>
            <a:r>
              <a:rPr lang="en-US" sz="1200" dirty="0" err="1"/>
              <a:t>Prager</a:t>
            </a:r>
            <a:r>
              <a:rPr lang="en-US" sz="1200" dirty="0"/>
              <a:t> http://</a:t>
            </a:r>
            <a:r>
              <a:rPr lang="en-US" sz="1200" dirty="0" err="1"/>
              <a:t>webpages.charter.net</a:t>
            </a:r>
            <a:r>
              <a:rPr lang="en-US" sz="1200" dirty="0"/>
              <a:t>/</a:t>
            </a:r>
            <a:r>
              <a:rPr lang="en-US" sz="1200" dirty="0" err="1"/>
              <a:t>johnprager</a:t>
            </a:r>
            <a:r>
              <a:rPr lang="en-US" sz="1200" dirty="0"/>
              <a:t>/IPD/Chapter03.htm</a:t>
            </a:r>
            <a:br>
              <a:rPr lang="en-US" sz="1200" dirty="0"/>
            </a:br>
            <a:endParaRPr lang="en-US" sz="1200" dirty="0"/>
          </a:p>
        </p:txBody>
      </p:sp>
      <p:sp>
        <p:nvSpPr>
          <p:cNvPr id="5" name="Footer Placeholder 4"/>
          <p:cNvSpPr>
            <a:spLocks noGrp="1"/>
          </p:cNvSpPr>
          <p:nvPr>
            <p:ph type="ftr" sz="quarter" idx="11"/>
          </p:nvPr>
        </p:nvSpPr>
        <p:spPr>
          <a:xfrm>
            <a:off x="7236296" y="6492875"/>
            <a:ext cx="1837497" cy="365125"/>
          </a:xfrm>
        </p:spPr>
        <p:txBody>
          <a:bodyPr/>
          <a:lstStyle/>
          <a:p>
            <a:pPr>
              <a:defRPr/>
            </a:pPr>
            <a:r>
              <a:rPr lang="nl-NL" dirty="0"/>
              <a:t>http://</a:t>
            </a:r>
            <a:r>
              <a:rPr lang="nl-NL" dirty="0" err="1"/>
              <a:t>webbersconsulting.com</a:t>
            </a:r>
            <a:r>
              <a:rPr lang="nl-NL" dirty="0"/>
              <a:t>/</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Wisp</Template>
  <TotalTime>3896</TotalTime>
  <Words>1408</Words>
  <Application>Microsoft Office PowerPoint</Application>
  <PresentationFormat>On-screen Show (4:3)</PresentationFormat>
  <Paragraphs>135</Paragraphs>
  <Slides>16</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ＭＳ Ｐゴシック</vt:lpstr>
      <vt:lpstr>Arial</vt:lpstr>
      <vt:lpstr>Century Gothic</vt:lpstr>
      <vt:lpstr>Lucida Grande</vt:lpstr>
      <vt:lpstr>News Gothic MT</vt:lpstr>
      <vt:lpstr>Tahoma</vt:lpstr>
      <vt:lpstr>Wingdings</vt:lpstr>
      <vt:lpstr>Wingdings 3</vt:lpstr>
      <vt:lpstr>Wisp</vt:lpstr>
      <vt:lpstr>Mechanisms and  Counter Mechanisms</vt:lpstr>
      <vt:lpstr> Charter 2011</vt:lpstr>
      <vt:lpstr>WSDC Notes the Adjudicator by Christopher Erskine</vt:lpstr>
      <vt:lpstr>Opposition  Strategies  </vt:lpstr>
      <vt:lpstr>When to use a mechanism</vt:lpstr>
      <vt:lpstr>What goes into a Mechanism?</vt:lpstr>
      <vt:lpstr>Agent of Action</vt:lpstr>
      <vt:lpstr>Mandates</vt:lpstr>
      <vt:lpstr>Enforcement provisions</vt:lpstr>
      <vt:lpstr>Funding$</vt:lpstr>
      <vt:lpstr>How about this mechanism?</vt:lpstr>
      <vt:lpstr>Counter Mechanism Theory:</vt:lpstr>
      <vt:lpstr>Requirement 2: Non-Topical</vt:lpstr>
      <vt:lpstr>Requirement 3: Mutually Exclusive</vt:lpstr>
      <vt:lpstr>AND/OR Net Beneficial</vt:lpstr>
      <vt:lpstr>THBT THAT WE SHOULD SUPPORT MILITARY INTERVENTION IN SOMALIA </vt:lpstr>
    </vt:vector>
  </TitlesOfParts>
  <Company>Cindy Webber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Mechanisms and Counter Mechanisms</dc:title>
  <dc:creator>Cindy Webber</dc:creator>
  <cp:lastModifiedBy>Niles Jr, Mark D</cp:lastModifiedBy>
  <cp:revision>53</cp:revision>
  <cp:lastPrinted>2013-07-13T22:49:46Z</cp:lastPrinted>
  <dcterms:created xsi:type="dcterms:W3CDTF">2011-04-30T01:44:11Z</dcterms:created>
  <dcterms:modified xsi:type="dcterms:W3CDTF">2014-06-10T13:22:09Z</dcterms:modified>
</cp:coreProperties>
</file>